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5C968-CB3A-A242-9419-F0A7002ABEE1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FA161-8AB1-9E48-914A-9B031936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0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4EBD-FD99-4A4C-BC30-43A66C8B05D3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06EB-5BD1-F04D-8CB4-498C4C754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Verbals</a:t>
            </a:r>
            <a:r>
              <a:rPr lang="en-US" sz="5400" b="1" dirty="0" smtClean="0">
                <a:latin typeface="Arial"/>
                <a:cs typeface="Arial"/>
              </a:rPr>
              <a:t> 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5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46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Verbals</a:t>
            </a:r>
            <a:r>
              <a:rPr lang="en-US" b="1" dirty="0" smtClean="0"/>
              <a:t> act</a:t>
            </a:r>
            <a:r>
              <a:rPr lang="en-US" dirty="0" smtClean="0"/>
              <a:t> as </a:t>
            </a:r>
            <a:r>
              <a:rPr lang="en-US" b="1" dirty="0" smtClean="0">
                <a:solidFill>
                  <a:srgbClr val="BFBFBF"/>
                </a:solidFill>
              </a:rPr>
              <a:t>nouns</a:t>
            </a:r>
            <a:r>
              <a:rPr lang="en-US" dirty="0" smtClean="0">
                <a:solidFill>
                  <a:srgbClr val="BFBFBF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0090"/>
                </a:solidFill>
              </a:rPr>
              <a:t>adjectives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Participles</a:t>
            </a:r>
            <a:r>
              <a:rPr lang="en-US" b="1" dirty="0" smtClean="0"/>
              <a:t> </a:t>
            </a:r>
            <a:r>
              <a:rPr lang="en-US" dirty="0" smtClean="0"/>
              <a:t>act as </a:t>
            </a:r>
            <a:r>
              <a:rPr lang="en-US" b="1" dirty="0" smtClean="0">
                <a:solidFill>
                  <a:srgbClr val="000090"/>
                </a:solidFill>
              </a:rPr>
              <a:t>adjectives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lnSpc>
                <a:spcPct val="60000"/>
              </a:lnSpc>
              <a:buNone/>
            </a:pPr>
            <a:r>
              <a:rPr lang="en-US" dirty="0"/>
              <a:t>	</a:t>
            </a:r>
            <a:r>
              <a:rPr lang="en-US" sz="2800" b="1" dirty="0" smtClean="0"/>
              <a:t>-</a:t>
            </a:r>
            <a:r>
              <a:rPr lang="en-US" sz="2800" b="1" i="1" dirty="0" err="1" smtClean="0"/>
              <a:t>ed</a:t>
            </a:r>
            <a:r>
              <a:rPr lang="en-US" sz="2800" b="1" i="1" dirty="0" smtClean="0"/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or </a:t>
            </a:r>
            <a:r>
              <a:rPr lang="en-US" sz="2800" b="1" i="1" dirty="0" smtClean="0"/>
              <a:t>-</a:t>
            </a:r>
            <a:r>
              <a:rPr lang="en-US" sz="2800" b="1" i="1" dirty="0" err="1" smtClean="0"/>
              <a:t>ing</a:t>
            </a:r>
            <a:r>
              <a:rPr lang="en-US" sz="2800" b="1" i="1" dirty="0" smtClean="0"/>
              <a:t> </a:t>
            </a:r>
            <a:r>
              <a:rPr lang="en-US" sz="2800" b="1" dirty="0" smtClean="0"/>
              <a:t>verbs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Gerunds</a:t>
            </a:r>
            <a:r>
              <a:rPr lang="en-US" b="1" dirty="0" smtClean="0"/>
              <a:t> </a:t>
            </a:r>
            <a:r>
              <a:rPr lang="en-US" dirty="0" smtClean="0"/>
              <a:t>act as </a:t>
            </a:r>
            <a:r>
              <a:rPr lang="en-US" b="1" dirty="0">
                <a:solidFill>
                  <a:srgbClr val="BFBFBF"/>
                </a:solidFill>
              </a:rPr>
              <a:t>nouns</a:t>
            </a:r>
            <a:r>
              <a:rPr lang="en-US" dirty="0" smtClean="0"/>
              <a:t>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000" b="1" dirty="0" smtClean="0"/>
              <a:t>	-</a:t>
            </a:r>
            <a:r>
              <a:rPr lang="en-US" sz="3000" b="1" i="1" dirty="0" err="1" smtClean="0"/>
              <a:t>ing</a:t>
            </a:r>
            <a:r>
              <a:rPr lang="en-US" sz="3000" b="1" i="1" dirty="0" smtClean="0"/>
              <a:t> </a:t>
            </a:r>
            <a:r>
              <a:rPr lang="en-US" sz="3000" b="1" dirty="0" smtClean="0"/>
              <a:t>verbs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Infinitives </a:t>
            </a:r>
            <a:r>
              <a:rPr lang="en-US" dirty="0" smtClean="0"/>
              <a:t>usually act as </a:t>
            </a:r>
            <a:r>
              <a:rPr lang="en-US" b="1" dirty="0" smtClean="0">
                <a:solidFill>
                  <a:srgbClr val="BFBFBF"/>
                </a:solidFill>
              </a:rPr>
              <a:t>nouns</a:t>
            </a:r>
            <a:r>
              <a:rPr lang="en-US" b="1" dirty="0" smtClean="0"/>
              <a:t>.</a:t>
            </a:r>
            <a:endParaRPr lang="en-US" b="1" dirty="0"/>
          </a:p>
          <a:p>
            <a:pPr marL="0" indent="0">
              <a:lnSpc>
                <a:spcPct val="50000"/>
              </a:lnSpc>
              <a:buNone/>
            </a:pPr>
            <a:r>
              <a:rPr lang="en-US" sz="3000" b="1" i="1" dirty="0" smtClean="0"/>
              <a:t>	to </a:t>
            </a:r>
            <a:r>
              <a:rPr lang="en-US" sz="3000" b="1" dirty="0" smtClean="0"/>
              <a:t>and a verb</a:t>
            </a:r>
          </a:p>
        </p:txBody>
      </p:sp>
    </p:spTree>
    <p:extLst>
      <p:ext uri="{BB962C8B-B14F-4D97-AF65-F5344CB8AC3E}">
        <p14:creationId xmlns:p14="http://schemas.microsoft.com/office/powerpoint/2010/main" val="401284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9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oys-playing-baseb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604" y="4271818"/>
            <a:ext cx="4294395" cy="2586180"/>
          </a:xfrm>
          <a:prstGeom prst="rect">
            <a:avLst/>
          </a:prstGeom>
        </p:spPr>
      </p:pic>
      <p:pic>
        <p:nvPicPr>
          <p:cNvPr id="8" name="Picture 7" descr="girl-listening-to-music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930" y="1962727"/>
            <a:ext cx="3035069" cy="4895272"/>
          </a:xfrm>
          <a:prstGeom prst="rect">
            <a:avLst/>
          </a:prstGeom>
        </p:spPr>
      </p:pic>
      <p:pic>
        <p:nvPicPr>
          <p:cNvPr id="4" name="Picture 3" descr="nerdy-guy-eating-cooki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526" y="1962727"/>
            <a:ext cx="1658273" cy="46932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rgbClr val="FF0000"/>
                </a:solidFill>
                <a:latin typeface="Arial"/>
                <a:cs typeface="Arial"/>
              </a:rPr>
              <a:t>Verbals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373"/>
            <a:ext cx="8229600" cy="5679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Verbs acting as other parts of speech</a:t>
            </a:r>
            <a:endParaRPr lang="en-US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2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Examples</a:t>
            </a:r>
          </a:p>
          <a:p>
            <a:pPr marL="0" indent="0">
              <a:buNone/>
            </a:pPr>
            <a:endParaRPr lang="en-US" sz="900" b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900" b="1" dirty="0" smtClean="0">
              <a:latin typeface="Arial"/>
              <a:cs typeface="Arial"/>
            </a:endParaRPr>
          </a:p>
          <a:p>
            <a:r>
              <a:rPr lang="en-US" i="1" dirty="0" smtClean="0">
                <a:latin typeface="Arial"/>
                <a:cs typeface="Arial"/>
              </a:rPr>
              <a:t> Milton wants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to eat</a:t>
            </a:r>
            <a:r>
              <a:rPr lang="en-US" i="1" dirty="0" smtClean="0">
                <a:latin typeface="Arial"/>
                <a:cs typeface="Arial"/>
              </a:rPr>
              <a:t> cookies.</a:t>
            </a:r>
          </a:p>
          <a:p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Listening</a:t>
            </a:r>
            <a:r>
              <a:rPr lang="en-US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to music makes</a:t>
            </a:r>
            <a:br>
              <a:rPr lang="en-US" i="1" dirty="0" smtClean="0">
                <a:latin typeface="Arial"/>
                <a:cs typeface="Arial"/>
              </a:rPr>
            </a:br>
            <a:r>
              <a:rPr lang="en-US" i="1" dirty="0" smtClean="0">
                <a:latin typeface="Arial"/>
                <a:cs typeface="Arial"/>
              </a:rPr>
              <a:t> me happy. </a:t>
            </a:r>
          </a:p>
          <a:p>
            <a:r>
              <a:rPr lang="en-US" i="1" dirty="0" smtClean="0">
                <a:latin typeface="Arial"/>
                <a:cs typeface="Arial"/>
              </a:rPr>
              <a:t>The boys played for</a:t>
            </a:r>
            <a:r>
              <a:rPr lang="en-US" i="1" dirty="0"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a </a:t>
            </a:r>
            <a:br>
              <a:rPr lang="en-US" i="1" dirty="0" smtClean="0">
                <a:latin typeface="Arial"/>
                <a:cs typeface="Arial"/>
              </a:rPr>
            </a:b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cheering</a:t>
            </a:r>
            <a:r>
              <a:rPr lang="en-US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crowd in their</a:t>
            </a:r>
            <a:br>
              <a:rPr lang="en-US" i="1" dirty="0" smtClean="0">
                <a:latin typeface="Arial"/>
                <a:cs typeface="Arial"/>
              </a:rPr>
            </a:br>
            <a:r>
              <a:rPr lang="en-US" i="1" dirty="0" smtClean="0">
                <a:latin typeface="Arial"/>
                <a:cs typeface="Arial"/>
              </a:rPr>
              <a:t>minds.</a:t>
            </a:r>
          </a:p>
          <a:p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265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seball-play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118" y="1685636"/>
            <a:ext cx="2012501" cy="48952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Gerunds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374"/>
            <a:ext cx="8229600" cy="2042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ing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 </a:t>
            </a:r>
            <a:r>
              <a:rPr lang="en-US" b="1" dirty="0" smtClean="0">
                <a:latin typeface="Arial"/>
                <a:cs typeface="Arial"/>
              </a:rPr>
              <a:t>acting as a </a:t>
            </a:r>
            <a:r>
              <a:rPr lang="en-US" b="1" dirty="0" smtClean="0">
                <a:solidFill>
                  <a:srgbClr val="BFBFBF"/>
                </a:solidFill>
                <a:latin typeface="Arial"/>
                <a:cs typeface="Arial"/>
              </a:rPr>
              <a:t>noun</a:t>
            </a:r>
          </a:p>
          <a:p>
            <a:pPr marL="0" indent="0">
              <a:buNone/>
            </a:pPr>
            <a:endParaRPr lang="en-US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278910"/>
            <a:ext cx="8229600" cy="330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>
                <a:latin typeface="Arial"/>
                <a:cs typeface="Arial"/>
              </a:rPr>
              <a:t>Kelvin loves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play</a:t>
            </a:r>
            <a:r>
              <a:rPr lang="en-US" b="1" i="1" dirty="0" smtClean="0">
                <a:solidFill>
                  <a:srgbClr val="BFBFBF"/>
                </a:solidFill>
                <a:latin typeface="Arial"/>
                <a:cs typeface="Arial"/>
              </a:rPr>
              <a:t>ing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 baseball</a:t>
            </a:r>
            <a:r>
              <a:rPr lang="en-US" b="1" i="1" dirty="0" smtClean="0">
                <a:latin typeface="Arial"/>
                <a:cs typeface="Arial"/>
              </a:rPr>
              <a:t>. </a:t>
            </a:r>
          </a:p>
          <a:p>
            <a:pPr marL="0" indent="0">
              <a:buFont typeface="Arial"/>
              <a:buNone/>
            </a:pPr>
            <a:endParaRPr lang="en-US" b="1" i="1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latin typeface="Arial"/>
                <a:cs typeface="Arial"/>
              </a:rPr>
              <a:t>What is the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action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in this sentence?</a:t>
            </a:r>
          </a:p>
        </p:txBody>
      </p:sp>
    </p:spTree>
    <p:extLst>
      <p:ext uri="{BB962C8B-B14F-4D97-AF65-F5344CB8AC3E}">
        <p14:creationId xmlns:p14="http://schemas.microsoft.com/office/powerpoint/2010/main" val="116903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livery-ma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397" y="3772060"/>
            <a:ext cx="4339602" cy="30859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Infinitives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374"/>
            <a:ext cx="8437419" cy="20428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to </a:t>
            </a:r>
            <a:r>
              <a:rPr lang="en-US" b="1" dirty="0" smtClean="0">
                <a:latin typeface="Arial"/>
                <a:cs typeface="Arial"/>
              </a:rPr>
              <a:t>and a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</a:t>
            </a:r>
            <a:r>
              <a:rPr lang="en-US" b="1" dirty="0" smtClean="0">
                <a:latin typeface="Arial"/>
                <a:cs typeface="Arial"/>
              </a:rPr>
              <a:t> acting as a noun or adjective.</a:t>
            </a:r>
            <a:endParaRPr lang="en-US" b="1" dirty="0" smtClean="0">
              <a:solidFill>
                <a:srgbClr val="BFBFB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036754"/>
            <a:ext cx="8229600" cy="354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>
                <a:latin typeface="Arial"/>
                <a:cs typeface="Arial"/>
              </a:rPr>
              <a:t>The delivery man was waiting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to drop </a:t>
            </a:r>
            <a:r>
              <a:rPr lang="en-US" b="1" i="1" dirty="0" smtClean="0">
                <a:latin typeface="Arial"/>
                <a:cs typeface="Arial"/>
              </a:rPr>
              <a:t>off the package.</a:t>
            </a:r>
          </a:p>
          <a:p>
            <a:pPr marL="0" indent="0">
              <a:buFont typeface="Arial"/>
              <a:buNone/>
            </a:pPr>
            <a:endParaRPr lang="en-US" b="1" i="1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latin typeface="Arial"/>
                <a:cs typeface="Arial"/>
              </a:rPr>
              <a:t>What is the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action</a:t>
            </a: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in this sentence?</a:t>
            </a:r>
          </a:p>
        </p:txBody>
      </p:sp>
    </p:spTree>
    <p:extLst>
      <p:ext uri="{BB962C8B-B14F-4D97-AF65-F5344CB8AC3E}">
        <p14:creationId xmlns:p14="http://schemas.microsoft.com/office/powerpoint/2010/main" val="419953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ying-chil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220" y="2337378"/>
            <a:ext cx="3897780" cy="45206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Participle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374"/>
            <a:ext cx="8437419" cy="2042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-</a:t>
            </a:r>
            <a:r>
              <a:rPr lang="en-US" b="1" i="1" dirty="0" err="1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ing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or -</a:t>
            </a:r>
            <a:r>
              <a:rPr lang="en-US" b="1" i="1" dirty="0" err="1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ed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</a:t>
            </a:r>
            <a:r>
              <a:rPr lang="en-US" b="1" dirty="0" smtClean="0">
                <a:latin typeface="Arial"/>
                <a:cs typeface="Arial"/>
              </a:rPr>
              <a:t> acting as an adjective.</a:t>
            </a:r>
            <a:endParaRPr lang="en-US" b="1" dirty="0" smtClean="0">
              <a:solidFill>
                <a:srgbClr val="BFBFB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036754"/>
            <a:ext cx="8229600" cy="354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>
                <a:latin typeface="Arial"/>
                <a:cs typeface="Arial"/>
              </a:rPr>
              <a:t>The baby,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tired</a:t>
            </a:r>
            <a:r>
              <a:rPr lang="en-US" b="1" i="1" dirty="0" smtClean="0">
                <a:latin typeface="Arial"/>
                <a:cs typeface="Arial"/>
              </a:rPr>
              <a:t> from a long</a:t>
            </a:r>
            <a:br>
              <a:rPr lang="en-US" b="1" i="1" dirty="0" smtClean="0">
                <a:latin typeface="Arial"/>
                <a:cs typeface="Arial"/>
              </a:rPr>
            </a:br>
            <a:r>
              <a:rPr lang="en-US" b="1" i="1" dirty="0" smtClean="0">
                <a:latin typeface="Arial"/>
                <a:cs typeface="Arial"/>
              </a:rPr>
              <a:t>day of play, cried without</a:t>
            </a:r>
            <a:br>
              <a:rPr lang="en-US" b="1" i="1" dirty="0" smtClean="0">
                <a:latin typeface="Arial"/>
                <a:cs typeface="Arial"/>
              </a:rPr>
            </a:br>
            <a:r>
              <a:rPr lang="en-US" b="1" i="1" dirty="0" smtClean="0">
                <a:latin typeface="Arial"/>
                <a:cs typeface="Arial"/>
              </a:rPr>
              <a:t>end.</a:t>
            </a:r>
          </a:p>
          <a:p>
            <a:pPr marL="0" indent="0">
              <a:buFont typeface="Arial"/>
              <a:buNone/>
            </a:pPr>
            <a:endParaRPr lang="en-US" b="1" i="1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latin typeface="Arial"/>
                <a:cs typeface="Arial"/>
              </a:rPr>
              <a:t>What is the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action</a:t>
            </a: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in this sentence?</a:t>
            </a:r>
          </a:p>
        </p:txBody>
      </p:sp>
    </p:spTree>
    <p:extLst>
      <p:ext uri="{BB962C8B-B14F-4D97-AF65-F5344CB8AC3E}">
        <p14:creationId xmlns:p14="http://schemas.microsoft.com/office/powerpoint/2010/main" val="173228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seball-player-with-drin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160" y="1858860"/>
            <a:ext cx="2651090" cy="48693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latin typeface="Arial"/>
                <a:cs typeface="Arial"/>
              </a:rPr>
              <a:t>The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 Dangling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Participle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373"/>
            <a:ext cx="8437419" cy="554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Starting a sentence with a participle that does not refer to the subject.</a:t>
            </a:r>
          </a:p>
          <a:p>
            <a:pPr marL="0" indent="0">
              <a:buNone/>
            </a:pPr>
            <a:endParaRPr lang="en-US" sz="8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Arial"/>
                <a:cs typeface="Arial"/>
              </a:rPr>
              <a:t>Avoid</a:t>
            </a:r>
            <a:r>
              <a:rPr lang="en-US" sz="3400" b="1" dirty="0" smtClean="0">
                <a:latin typeface="Arial"/>
                <a:cs typeface="Arial"/>
              </a:rPr>
              <a:t> These!</a:t>
            </a:r>
          </a:p>
          <a:p>
            <a:pPr marL="0" indent="0">
              <a:buNone/>
            </a:pPr>
            <a:endParaRPr lang="en-US" sz="800" b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8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</a:p>
          <a:p>
            <a:pPr marL="0" indent="0">
              <a:buNone/>
            </a:pPr>
            <a:endParaRPr lang="en-US" sz="8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Steaming from the heat</a:t>
            </a:r>
            <a:r>
              <a:rPr lang="en-US" b="1" dirty="0" smtClean="0">
                <a:latin typeface="Arial"/>
                <a:cs typeface="Arial"/>
              </a:rPr>
              <a:t>, the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 smtClean="0">
                <a:latin typeface="Arial"/>
                <a:cs typeface="Arial"/>
              </a:rPr>
              <a:t>baseball player carefully sipped</a:t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 smtClean="0">
                <a:latin typeface="Arial"/>
                <a:cs typeface="Arial"/>
              </a:rPr>
              <a:t>his hot cocoa.</a:t>
            </a:r>
          </a:p>
          <a:p>
            <a:pPr marL="0" indent="0">
              <a:buNone/>
            </a:pPr>
            <a:endParaRPr lang="en-US" sz="16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What is this sentence actually saying?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792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cker-gir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582" y="2889516"/>
            <a:ext cx="3095417" cy="39684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</a:t>
            </a:r>
            <a:r>
              <a:rPr lang="en-US" b="1" dirty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Verbals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8918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Polly was playing for a screaming crowd.</a:t>
            </a:r>
            <a:endParaRPr lang="en-US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What</a:t>
            </a:r>
            <a:r>
              <a:rPr lang="en-US" sz="2800" dirty="0"/>
              <a:t> </a:t>
            </a:r>
            <a:r>
              <a:rPr lang="en-US" sz="2800" b="1" dirty="0"/>
              <a:t>is the </a:t>
            </a:r>
            <a:r>
              <a:rPr lang="en-US" sz="2800" b="1" dirty="0" smtClean="0">
                <a:solidFill>
                  <a:srgbClr val="FF0000"/>
                </a:solidFill>
              </a:rPr>
              <a:t>verbal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in the </a:t>
            </a:r>
            <a:r>
              <a:rPr lang="en-US" sz="2800" dirty="0" smtClean="0"/>
              <a:t>above</a:t>
            </a:r>
            <a:br>
              <a:rPr lang="en-US" sz="2800" dirty="0" smtClean="0"/>
            </a:br>
            <a:r>
              <a:rPr lang="en-US" sz="2800" dirty="0" smtClean="0"/>
              <a:t>sentence </a:t>
            </a:r>
            <a:r>
              <a:rPr lang="en-US" sz="2800" b="1" dirty="0" smtClean="0"/>
              <a:t>and</a:t>
            </a:r>
            <a:r>
              <a:rPr lang="en-US" sz="2800" dirty="0" smtClean="0"/>
              <a:t> </a:t>
            </a:r>
            <a:r>
              <a:rPr lang="en-US" sz="2800" b="1" dirty="0" smtClean="0"/>
              <a:t>what</a:t>
            </a:r>
            <a:r>
              <a:rPr lang="en-US" sz="2800" dirty="0" smtClean="0"/>
              <a:t> </a:t>
            </a:r>
            <a:r>
              <a:rPr lang="en-US" sz="2800" b="1" dirty="0" smtClean="0"/>
              <a:t>type</a:t>
            </a:r>
            <a:r>
              <a:rPr lang="en-US" sz="2800" dirty="0" smtClean="0"/>
              <a:t> </a:t>
            </a:r>
            <a:r>
              <a:rPr lang="en-US" sz="2800" b="1" dirty="0" smtClean="0"/>
              <a:t>of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verbal</a:t>
            </a:r>
            <a:r>
              <a:rPr lang="en-US" sz="2800" dirty="0" smtClean="0"/>
              <a:t> is it?</a:t>
            </a:r>
            <a:endParaRPr lang="en-US" sz="2800" dirty="0"/>
          </a:p>
          <a:p>
            <a:pPr marL="0" indent="0">
              <a:buNone/>
            </a:pPr>
            <a:endParaRPr lang="en-US" sz="1500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screaming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Participle</a:t>
            </a:r>
            <a:r>
              <a:rPr lang="en-US" b="1" dirty="0" smtClean="0"/>
              <a:t> 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verb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acting as adjective)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0156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rk-m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563" y="2208547"/>
            <a:ext cx="3781555" cy="46494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</a:t>
            </a:r>
            <a:r>
              <a:rPr lang="en-US" b="1" dirty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Verbals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8918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Shark Man wanted to fight a surfer.</a:t>
            </a:r>
            <a:endParaRPr lang="en-US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What</a:t>
            </a:r>
            <a:r>
              <a:rPr lang="en-US" sz="2800" dirty="0"/>
              <a:t> </a:t>
            </a:r>
            <a:r>
              <a:rPr lang="en-US" sz="2800" b="1" dirty="0"/>
              <a:t>is the </a:t>
            </a:r>
            <a:r>
              <a:rPr lang="en-US" sz="2800" b="1" dirty="0" smtClean="0">
                <a:solidFill>
                  <a:srgbClr val="FF0000"/>
                </a:solidFill>
              </a:rPr>
              <a:t>verbal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in the </a:t>
            </a:r>
            <a:r>
              <a:rPr lang="en-US" sz="2800" dirty="0" smtClean="0"/>
              <a:t>above</a:t>
            </a:r>
            <a:br>
              <a:rPr lang="en-US" sz="2800" dirty="0" smtClean="0"/>
            </a:br>
            <a:r>
              <a:rPr lang="en-US" sz="2800" dirty="0" smtClean="0"/>
              <a:t>sentence </a:t>
            </a:r>
            <a:r>
              <a:rPr lang="en-US" sz="2800" b="1" dirty="0" smtClean="0"/>
              <a:t>and</a:t>
            </a:r>
            <a:r>
              <a:rPr lang="en-US" sz="2800" dirty="0" smtClean="0"/>
              <a:t> </a:t>
            </a:r>
            <a:r>
              <a:rPr lang="en-US" sz="2800" b="1" dirty="0" smtClean="0"/>
              <a:t>what</a:t>
            </a:r>
            <a:r>
              <a:rPr lang="en-US" sz="2800" dirty="0" smtClean="0"/>
              <a:t> </a:t>
            </a:r>
            <a:r>
              <a:rPr lang="en-US" sz="2800" b="1" dirty="0" smtClean="0"/>
              <a:t>type</a:t>
            </a:r>
            <a:r>
              <a:rPr lang="en-US" sz="2800" dirty="0" smtClean="0"/>
              <a:t> </a:t>
            </a:r>
            <a:r>
              <a:rPr lang="en-US" sz="2800" b="1" dirty="0" smtClean="0"/>
              <a:t>of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verbal</a:t>
            </a:r>
            <a:r>
              <a:rPr lang="en-US" sz="2800" dirty="0" smtClean="0"/>
              <a:t> is it?</a:t>
            </a:r>
            <a:endParaRPr lang="en-US" sz="2800" dirty="0"/>
          </a:p>
          <a:p>
            <a:pPr marL="0" indent="0">
              <a:buNone/>
            </a:pPr>
            <a:endParaRPr lang="en-US" sz="1500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to fight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Infinitive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verb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with </a:t>
            </a:r>
            <a:r>
              <a:rPr lang="en-US" sz="2800" i="1" dirty="0" smtClean="0"/>
              <a:t>to </a:t>
            </a:r>
            <a:r>
              <a:rPr lang="en-US" sz="2800" dirty="0" smtClean="0"/>
              <a:t>acting</a:t>
            </a:r>
            <a:br>
              <a:rPr lang="en-US" sz="2800" dirty="0" smtClean="0"/>
            </a:br>
            <a:r>
              <a:rPr lang="en-US" sz="2800" dirty="0" smtClean="0"/>
              <a:t> as a </a:t>
            </a:r>
            <a:r>
              <a:rPr lang="en-US" sz="2800" b="1" dirty="0" smtClean="0"/>
              <a:t>noun</a:t>
            </a:r>
            <a:r>
              <a:rPr lang="en-US" sz="2800" dirty="0" smtClean="0"/>
              <a:t> or adjective)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441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rmer-with-cor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98" y="2355784"/>
            <a:ext cx="2331820" cy="43540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</a:t>
            </a:r>
            <a:r>
              <a:rPr lang="en-US" b="1" dirty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Verbals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8918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Harvesting corn sure cheers up Farmer Brown.</a:t>
            </a:r>
            <a:endParaRPr lang="en-US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What</a:t>
            </a:r>
            <a:r>
              <a:rPr lang="en-US" sz="2800" dirty="0"/>
              <a:t> </a:t>
            </a:r>
            <a:r>
              <a:rPr lang="en-US" sz="2800" b="1" dirty="0"/>
              <a:t>is the </a:t>
            </a:r>
            <a:r>
              <a:rPr lang="en-US" sz="2800" b="1" dirty="0" smtClean="0">
                <a:solidFill>
                  <a:srgbClr val="FF0000"/>
                </a:solidFill>
              </a:rPr>
              <a:t>verbal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in the </a:t>
            </a:r>
            <a:r>
              <a:rPr lang="en-US" sz="2800" dirty="0" smtClean="0"/>
              <a:t>above</a:t>
            </a:r>
            <a:br>
              <a:rPr lang="en-US" sz="2800" dirty="0" smtClean="0"/>
            </a:br>
            <a:r>
              <a:rPr lang="en-US" sz="2800" dirty="0" smtClean="0"/>
              <a:t>sentence </a:t>
            </a:r>
            <a:r>
              <a:rPr lang="en-US" sz="2800" b="1" dirty="0" smtClean="0"/>
              <a:t>and</a:t>
            </a:r>
            <a:r>
              <a:rPr lang="en-US" sz="2800" dirty="0" smtClean="0"/>
              <a:t> </a:t>
            </a:r>
            <a:r>
              <a:rPr lang="en-US" sz="2800" b="1" dirty="0" smtClean="0"/>
              <a:t>what</a:t>
            </a:r>
            <a:r>
              <a:rPr lang="en-US" sz="2800" dirty="0" smtClean="0"/>
              <a:t> </a:t>
            </a:r>
            <a:r>
              <a:rPr lang="en-US" sz="2800" b="1" dirty="0" smtClean="0"/>
              <a:t>type</a:t>
            </a:r>
            <a:r>
              <a:rPr lang="en-US" sz="2800" dirty="0" smtClean="0"/>
              <a:t> </a:t>
            </a:r>
            <a:r>
              <a:rPr lang="en-US" sz="2800" b="1" dirty="0" smtClean="0"/>
              <a:t>of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verbal</a:t>
            </a:r>
            <a:r>
              <a:rPr lang="en-US" sz="2800" dirty="0" smtClean="0"/>
              <a:t> is it?</a:t>
            </a:r>
            <a:endParaRPr lang="en-US" sz="2800" dirty="0"/>
          </a:p>
          <a:p>
            <a:pPr marL="0" indent="0">
              <a:buNone/>
            </a:pPr>
            <a:endParaRPr lang="en-US" sz="1500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Harvesting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Gerund</a:t>
            </a:r>
            <a:r>
              <a:rPr lang="en-US" b="1" dirty="0" smtClean="0"/>
              <a:t> </a:t>
            </a:r>
            <a:r>
              <a:rPr lang="en-US" sz="2800" dirty="0" smtClean="0"/>
              <a:t>(</a:t>
            </a:r>
            <a:r>
              <a:rPr lang="en-US" sz="2800" b="1" dirty="0" smtClean="0"/>
              <a:t>-</a:t>
            </a:r>
            <a:r>
              <a:rPr lang="en-US" sz="2800" b="1" dirty="0" err="1" smtClean="0">
                <a:solidFill>
                  <a:schemeClr val="bg1">
                    <a:lumMod val="75000"/>
                  </a:schemeClr>
                </a:solidFill>
              </a:rPr>
              <a:t>ing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verb </a:t>
            </a:r>
            <a:r>
              <a:rPr lang="en-US" sz="2800" b="1" dirty="0" smtClean="0"/>
              <a:t>acting as a </a:t>
            </a:r>
            <a:r>
              <a:rPr lang="en-US" sz="2800" b="1" dirty="0" smtClean="0">
                <a:solidFill>
                  <a:srgbClr val="BFBFBF"/>
                </a:solidFill>
              </a:rPr>
              <a:t>noun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526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1198</TotalTime>
  <Words>197</Words>
  <Application>Microsoft Macintosh PowerPoint</Application>
  <PresentationFormat>On-screen Show (4:3)</PresentationFormat>
  <Paragraphs>77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erw</vt:lpstr>
      <vt:lpstr>Verbals </vt:lpstr>
      <vt:lpstr>Verbals</vt:lpstr>
      <vt:lpstr>Gerunds</vt:lpstr>
      <vt:lpstr>Infinitives</vt:lpstr>
      <vt:lpstr>Participle</vt:lpstr>
      <vt:lpstr>The Dangling Participle</vt:lpstr>
      <vt:lpstr>More Examples of Verbals</vt:lpstr>
      <vt:lpstr>More Examples of Verbals</vt:lpstr>
      <vt:lpstr>More Examples of Verbals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Verbals </dc:title>
  <dc:creator>Don Morton</dc:creator>
  <cp:lastModifiedBy>Don Morton</cp:lastModifiedBy>
  <cp:revision>25</cp:revision>
  <dcterms:created xsi:type="dcterms:W3CDTF">2015-09-17T16:33:42Z</dcterms:created>
  <dcterms:modified xsi:type="dcterms:W3CDTF">2015-10-30T14:31:21Z</dcterms:modified>
</cp:coreProperties>
</file>