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0" r:id="rId4"/>
    <p:sldId id="259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FC122-85F6-8747-8E54-D151407FA4C1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4B5AD-162B-AD45-9526-5AAEE17B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41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EE5B-C585-574E-92B4-1792BC9E0B0B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6DB7-C3EE-714C-AF52-876874C3C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Verbs</a:t>
            </a:r>
            <a:r>
              <a:rPr lang="en-US" sz="5400" b="1" dirty="0">
                <a:latin typeface="Arial"/>
                <a:cs typeface="Arial"/>
              </a:rPr>
              <a:t> </a:t>
            </a:r>
            <a:r>
              <a:rPr lang="en-US" sz="5400" b="1" dirty="0" smtClean="0">
                <a:latin typeface="Arial"/>
                <a:cs typeface="Arial"/>
              </a:rPr>
              <a:t>and</a:t>
            </a:r>
            <a:r>
              <a:rPr lang="en-US" sz="5400" b="1" dirty="0" smtClean="0">
                <a:latin typeface="Arial"/>
                <a:cs typeface="Arial"/>
              </a:rPr>
              <a:t> </a:t>
            </a:r>
            <a:br>
              <a:rPr lang="en-US" sz="5400" b="1" dirty="0" smtClean="0">
                <a:latin typeface="Arial"/>
                <a:cs typeface="Arial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Verb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Phrases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ids-trimming-tre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724" y="2147454"/>
            <a:ext cx="4260427" cy="4710545"/>
          </a:xfrm>
          <a:prstGeom prst="rect">
            <a:avLst/>
          </a:prstGeom>
        </p:spPr>
      </p:pic>
      <p:pic>
        <p:nvPicPr>
          <p:cNvPr id="6" name="Picture 5" descr="pizz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252" y="3186545"/>
            <a:ext cx="4975929" cy="3140364"/>
          </a:xfrm>
          <a:prstGeom prst="rect">
            <a:avLst/>
          </a:prstGeom>
        </p:spPr>
      </p:pic>
      <p:pic>
        <p:nvPicPr>
          <p:cNvPr id="5" name="Picture 4" descr="drumm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657" y="2516909"/>
            <a:ext cx="3914524" cy="4087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373"/>
            <a:ext cx="8229600" cy="56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Expresses an action or a state of being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Every sentence has at least one.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2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endParaRPr lang="en-US" sz="9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900" b="1" dirty="0" smtClean="0">
              <a:latin typeface="Arial"/>
              <a:cs typeface="Arial"/>
            </a:endParaRPr>
          </a:p>
          <a:p>
            <a:r>
              <a:rPr lang="en-US" sz="3000" b="1" i="1" dirty="0" smtClean="0">
                <a:latin typeface="Arial"/>
                <a:cs typeface="Arial"/>
              </a:rPr>
              <a:t>play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i="1" dirty="0" smtClean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I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play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i="1" dirty="0" smtClean="0">
                <a:latin typeface="Arial"/>
                <a:cs typeface="Arial"/>
              </a:rPr>
              <a:t>the drums</a:t>
            </a:r>
            <a:r>
              <a:rPr lang="en-US" sz="2400" b="1" i="1" dirty="0" smtClean="0">
                <a:latin typeface="Arial"/>
                <a:cs typeface="Arial"/>
              </a:rPr>
              <a:t>.</a:t>
            </a:r>
            <a:endParaRPr lang="en-US" b="1" i="1" dirty="0" smtClean="0">
              <a:latin typeface="Arial"/>
              <a:cs typeface="Arial"/>
            </a:endParaRPr>
          </a:p>
          <a:p>
            <a:r>
              <a:rPr lang="en-US" sz="3000" b="1" i="1" dirty="0" smtClean="0">
                <a:latin typeface="Arial"/>
                <a:cs typeface="Arial"/>
              </a:rPr>
              <a:t>is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i="1" dirty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Pizza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lang="en-US" sz="2400" b="1" i="1" dirty="0" smtClean="0">
                <a:latin typeface="Arial"/>
                <a:cs typeface="Arial"/>
              </a:rPr>
              <a:t> </a:t>
            </a:r>
            <a:r>
              <a:rPr lang="en-US" sz="2400" i="1" dirty="0" smtClean="0">
                <a:latin typeface="Arial"/>
                <a:cs typeface="Arial"/>
              </a:rPr>
              <a:t>delicious. </a:t>
            </a:r>
            <a:endParaRPr lang="en-US" i="1" dirty="0" smtClean="0">
              <a:latin typeface="Arial"/>
              <a:cs typeface="Arial"/>
            </a:endParaRPr>
          </a:p>
          <a:p>
            <a:r>
              <a:rPr lang="en-US" sz="3000" b="1" i="1" dirty="0" smtClean="0">
                <a:latin typeface="Arial"/>
                <a:cs typeface="Arial"/>
              </a:rPr>
              <a:t>are trimming</a:t>
            </a:r>
            <a:endParaRPr lang="en-US" sz="3000" b="1" i="1" dirty="0" smtClean="0">
              <a:latin typeface="Arial"/>
              <a:cs typeface="Arial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i="1" dirty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We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are trimming </a:t>
            </a:r>
            <a:r>
              <a:rPr lang="en-US" sz="2400" i="1" dirty="0" smtClean="0">
                <a:latin typeface="Arial"/>
                <a:cs typeface="Arial"/>
              </a:rPr>
              <a:t>the tree.</a:t>
            </a: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75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Helping</a:t>
            </a:r>
            <a:r>
              <a:rPr lang="en-US" b="1" dirty="0" smtClean="0">
                <a:solidFill>
                  <a:srgbClr val="FF0000"/>
                </a:solidFill>
              </a:rPr>
              <a:t> 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5164" cy="502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Help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verbs </a:t>
            </a:r>
            <a:r>
              <a:rPr lang="en-US" b="1" dirty="0" smtClean="0"/>
              <a:t>show when things happen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The Helping Verbs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Helping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verbs</a:t>
            </a:r>
            <a:r>
              <a:rPr lang="en-US" b="1" dirty="0" smtClean="0"/>
              <a:t> help us make </a:t>
            </a:r>
            <a:r>
              <a:rPr lang="en-US" b="1" dirty="0" smtClean="0">
                <a:solidFill>
                  <a:srgbClr val="FF0000"/>
                </a:solidFill>
              </a:rPr>
              <a:t>verb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phrases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84801"/>
              </p:ext>
            </p:extLst>
          </p:nvPr>
        </p:nvGraphicFramePr>
        <p:xfrm>
          <a:off x="808181" y="3382818"/>
          <a:ext cx="7712363" cy="1535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2363"/>
              </a:tblGrid>
              <a:tr h="15355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Am,</a:t>
                      </a:r>
                      <a:r>
                        <a:rPr lang="en-US" sz="2800" baseline="0" dirty="0" smtClean="0"/>
                        <a:t> is, are, was, were, be, being, been, has, have, had, did, do, does, can, could, would, should, shall, will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55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irl-thinking-about-homewo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552" y="2886364"/>
            <a:ext cx="4327447" cy="3971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Phrase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374"/>
            <a:ext cx="8229600" cy="204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A </a:t>
            </a: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verb</a:t>
            </a:r>
            <a:r>
              <a:rPr lang="en-US" b="1" dirty="0" smtClean="0">
                <a:latin typeface="Arial"/>
                <a:cs typeface="Arial"/>
              </a:rPr>
              <a:t> and at least one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helping verb</a:t>
            </a: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278910"/>
            <a:ext cx="8229600" cy="330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>
                <a:latin typeface="Arial"/>
                <a:cs typeface="Arial"/>
              </a:rPr>
              <a:t>Katie </a:t>
            </a:r>
            <a:r>
              <a:rPr lang="en-US" b="1" i="1" dirty="0" smtClean="0">
                <a:solidFill>
                  <a:schemeClr val="accent1"/>
                </a:solidFill>
                <a:latin typeface="Arial"/>
                <a:cs typeface="Arial"/>
              </a:rPr>
              <a:t>was writing </a:t>
            </a:r>
            <a:r>
              <a:rPr lang="en-US" b="1" i="1" dirty="0" smtClean="0">
                <a:latin typeface="Arial"/>
                <a:cs typeface="Arial"/>
              </a:rPr>
              <a:t>her</a:t>
            </a:r>
            <a:br>
              <a:rPr lang="en-US" b="1" i="1" dirty="0" smtClean="0">
                <a:latin typeface="Arial"/>
                <a:cs typeface="Arial"/>
              </a:rPr>
            </a:br>
            <a:r>
              <a:rPr lang="en-US" b="1" i="1" dirty="0" smtClean="0">
                <a:latin typeface="Arial"/>
                <a:cs typeface="Arial"/>
              </a:rPr>
              <a:t>essay about friendship.</a:t>
            </a:r>
          </a:p>
          <a:p>
            <a:pPr marL="0" indent="0">
              <a:buFont typeface="Arial"/>
              <a:buNone/>
            </a:pPr>
            <a:endParaRPr lang="en-US" sz="2400" b="1" i="1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dirty="0" smtClean="0">
                <a:latin typeface="Arial"/>
                <a:cs typeface="Arial"/>
              </a:rPr>
              <a:t>What is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helping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verb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this sentence and what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is it doing?</a:t>
            </a:r>
          </a:p>
        </p:txBody>
      </p:sp>
    </p:spTree>
    <p:extLst>
      <p:ext uri="{BB962C8B-B14F-4D97-AF65-F5344CB8AC3E}">
        <p14:creationId xmlns:p14="http://schemas.microsoft.com/office/powerpoint/2010/main" val="301623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mm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097" y="2147455"/>
            <a:ext cx="3192703" cy="4710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</a:t>
            </a:r>
            <a:r>
              <a:rPr lang="en-US" b="1" dirty="0"/>
              <a:t>of </a:t>
            </a:r>
            <a:r>
              <a:rPr lang="en-US" b="1" dirty="0">
                <a:solidFill>
                  <a:srgbClr val="FF0000"/>
                </a:solidFill>
              </a:rPr>
              <a:t>Verb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</a:rPr>
              <a:t>The mummy is coming for us</a:t>
            </a:r>
            <a:r>
              <a:rPr lang="en-US" b="1" i="1" dirty="0" smtClean="0">
                <a:solidFill>
                  <a:srgbClr val="000000"/>
                </a:solidFill>
              </a:rPr>
              <a:t>!</a:t>
            </a:r>
          </a:p>
          <a:p>
            <a:pPr marL="0" indent="0">
              <a:buNone/>
            </a:pPr>
            <a:endParaRPr lang="en-US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What is the </a:t>
            </a:r>
            <a:r>
              <a:rPr lang="en-US" sz="2800" b="1" dirty="0">
                <a:solidFill>
                  <a:srgbClr val="FF0000"/>
                </a:solidFill>
              </a:rPr>
              <a:t>verb</a:t>
            </a:r>
            <a:r>
              <a:rPr lang="en-US" sz="2800" b="1" dirty="0"/>
              <a:t> in the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above sentence</a:t>
            </a:r>
            <a:r>
              <a:rPr lang="en-US" sz="2800" b="1" dirty="0"/>
              <a:t>?</a:t>
            </a:r>
          </a:p>
          <a:p>
            <a:pPr marL="0" indent="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is coming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1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m-in-the-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744" y="1554018"/>
            <a:ext cx="2734056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</a:t>
            </a:r>
            <a:r>
              <a:rPr lang="en-US" b="1" dirty="0"/>
              <a:t>of </a:t>
            </a:r>
            <a:r>
              <a:rPr lang="en-US" b="1" dirty="0">
                <a:solidFill>
                  <a:srgbClr val="FF0000"/>
                </a:solidFill>
              </a:rPr>
              <a:t>Verb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1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Mary </a:t>
            </a:r>
            <a:r>
              <a:rPr lang="en-US" b="1" i="1" dirty="0">
                <a:solidFill>
                  <a:srgbClr val="000000"/>
                </a:solidFill>
              </a:rPr>
              <a:t>was walking through the</a:t>
            </a:r>
            <a:br>
              <a:rPr lang="en-US" b="1" i="1" dirty="0">
                <a:solidFill>
                  <a:srgbClr val="000000"/>
                </a:solidFill>
              </a:rPr>
            </a:br>
            <a:r>
              <a:rPr lang="en-US" b="1" i="1" dirty="0">
                <a:solidFill>
                  <a:srgbClr val="000000"/>
                </a:solidFill>
              </a:rPr>
              <a:t>mall, talking on her phone,</a:t>
            </a:r>
            <a:br>
              <a:rPr lang="en-US" b="1" i="1" dirty="0">
                <a:solidFill>
                  <a:srgbClr val="000000"/>
                </a:solidFill>
              </a:rPr>
            </a:br>
            <a:r>
              <a:rPr lang="en-US" b="1" i="1" dirty="0">
                <a:solidFill>
                  <a:srgbClr val="000000"/>
                </a:solidFill>
              </a:rPr>
              <a:t>and drinking coffee.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What is the </a:t>
            </a:r>
            <a:r>
              <a:rPr lang="en-US" sz="2800" b="1" dirty="0">
                <a:solidFill>
                  <a:srgbClr val="FF0000"/>
                </a:solidFill>
              </a:rPr>
              <a:t>verb phrase </a:t>
            </a:r>
            <a:r>
              <a:rPr lang="en-US" sz="2800" b="1" dirty="0"/>
              <a:t>in the </a:t>
            </a:r>
            <a:br>
              <a:rPr lang="en-US" sz="2800" b="1" dirty="0"/>
            </a:br>
            <a:r>
              <a:rPr lang="en-US" sz="2800" b="1" dirty="0"/>
              <a:t>above sentence?</a:t>
            </a:r>
          </a:p>
          <a:p>
            <a:pPr marL="0" indent="0">
              <a:buNone/>
            </a:pPr>
            <a:endParaRPr lang="en-US" sz="15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was walking,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talking,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drinking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3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lice-officer-with-d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2" y="2846238"/>
            <a:ext cx="4479635" cy="401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</a:t>
            </a:r>
            <a:r>
              <a:rPr lang="en-US" b="1" dirty="0"/>
              <a:t>of </a:t>
            </a:r>
            <a:r>
              <a:rPr lang="en-US" b="1" dirty="0">
                <a:solidFill>
                  <a:srgbClr val="FF0000"/>
                </a:solidFill>
              </a:rPr>
              <a:t>Verb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1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</a:rPr>
              <a:t>Officer Lee has been </a:t>
            </a:r>
            <a:r>
              <a:rPr lang="en-US" b="1" i="1" dirty="0" smtClean="0">
                <a:solidFill>
                  <a:srgbClr val="000000"/>
                </a:solidFill>
              </a:rPr>
              <a:t>working</a:t>
            </a:r>
            <a:r>
              <a:rPr lang="en-US" b="1" i="1" dirty="0">
                <a:solidFill>
                  <a:srgbClr val="000000"/>
                </a:solidFill>
              </a:rPr>
              <a:t> w</a:t>
            </a:r>
            <a:r>
              <a:rPr lang="en-US" b="1" i="1" dirty="0" smtClean="0">
                <a:solidFill>
                  <a:srgbClr val="000000"/>
                </a:solidFill>
              </a:rPr>
              <a:t>ith </a:t>
            </a:r>
            <a:r>
              <a:rPr lang="en-US" b="1" i="1" dirty="0">
                <a:solidFill>
                  <a:srgbClr val="000000"/>
                </a:solidFill>
              </a:rPr>
              <a:t>her partner Bones for </a:t>
            </a:r>
            <a:r>
              <a:rPr lang="en-US" b="1" i="1" dirty="0" smtClean="0">
                <a:solidFill>
                  <a:srgbClr val="000000"/>
                </a:solidFill>
              </a:rPr>
              <a:t>a long </a:t>
            </a:r>
            <a:r>
              <a:rPr lang="en-US" b="1" i="1" dirty="0">
                <a:solidFill>
                  <a:srgbClr val="000000"/>
                </a:solidFill>
              </a:rPr>
              <a:t>time.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What is the </a:t>
            </a:r>
            <a:r>
              <a:rPr lang="en-US" sz="2800" b="1" dirty="0">
                <a:solidFill>
                  <a:srgbClr val="FF0000"/>
                </a:solidFill>
              </a:rPr>
              <a:t>verb phrase </a:t>
            </a:r>
            <a:r>
              <a:rPr lang="en-US" sz="2800" b="1" dirty="0"/>
              <a:t>in </a:t>
            </a:r>
            <a:r>
              <a:rPr lang="en-US" sz="2800" b="1" dirty="0" smtClean="0"/>
              <a:t>the above</a:t>
            </a:r>
            <a:br>
              <a:rPr lang="en-US" sz="2800" b="1" dirty="0" smtClean="0"/>
            </a:br>
            <a:r>
              <a:rPr lang="en-US" sz="2800" b="1" dirty="0" smtClean="0"/>
              <a:t>sentence</a:t>
            </a:r>
            <a:r>
              <a:rPr lang="en-US" sz="2800" b="1" dirty="0"/>
              <a:t>?</a:t>
            </a:r>
          </a:p>
          <a:p>
            <a:pPr marL="0" indent="0">
              <a:buNone/>
            </a:pPr>
            <a:endParaRPr lang="en-US" sz="15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5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has been working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7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6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Verbs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express actions or states of being.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Helping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 </a:t>
            </a:r>
            <a:r>
              <a:rPr lang="en-US" dirty="0" smtClean="0">
                <a:solidFill>
                  <a:srgbClr val="000000"/>
                </a:solidFill>
              </a:rPr>
              <a:t>help verbs show time.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Verbs</a:t>
            </a:r>
            <a:r>
              <a:rPr lang="en-US" b="1" dirty="0" smtClean="0"/>
              <a:t> </a:t>
            </a:r>
            <a:r>
              <a:rPr lang="en-US" dirty="0" smtClean="0"/>
              <a:t>combine with </a:t>
            </a:r>
            <a:r>
              <a:rPr lang="en-US" b="1" dirty="0" smtClean="0">
                <a:solidFill>
                  <a:srgbClr val="FF0000"/>
                </a:solidFill>
              </a:rPr>
              <a:t>helping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verbs</a:t>
            </a:r>
            <a:r>
              <a:rPr lang="en-US" dirty="0" smtClean="0">
                <a:solidFill>
                  <a:srgbClr val="BFBFBF"/>
                </a:solidFill>
              </a:rPr>
              <a:t> </a:t>
            </a:r>
            <a:r>
              <a:rPr lang="en-US" dirty="0" smtClean="0"/>
              <a:t>to make </a:t>
            </a:r>
            <a:r>
              <a:rPr lang="en-US" b="1" dirty="0" smtClean="0">
                <a:solidFill>
                  <a:srgbClr val="FF0000"/>
                </a:solidFill>
              </a:rPr>
              <a:t>verb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phrases</a:t>
            </a:r>
            <a:r>
              <a:rPr lang="en-US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293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9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903</TotalTime>
  <Words>177</Words>
  <Application>Microsoft Macintosh PowerPoint</Application>
  <PresentationFormat>On-screen Show (4:3)</PresentationFormat>
  <Paragraphs>60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erw</vt:lpstr>
      <vt:lpstr>Verbs and  Verb Phrases</vt:lpstr>
      <vt:lpstr>Verb</vt:lpstr>
      <vt:lpstr>Helping Verbs</vt:lpstr>
      <vt:lpstr>Verb Phrase</vt:lpstr>
      <vt:lpstr>More Examples of Verb Phrases</vt:lpstr>
      <vt:lpstr>More Examples of Verb Phrases</vt:lpstr>
      <vt:lpstr>More Examples of Verb Phrases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Morton</dc:creator>
  <cp:lastModifiedBy>Don Morton</cp:lastModifiedBy>
  <cp:revision>24</cp:revision>
  <dcterms:created xsi:type="dcterms:W3CDTF">2015-09-17T01:45:18Z</dcterms:created>
  <dcterms:modified xsi:type="dcterms:W3CDTF">2015-09-17T16:49:11Z</dcterms:modified>
</cp:coreProperties>
</file>