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1"/>
  </p:notesMasterIdLst>
  <p:sldIdLst>
    <p:sldId id="257" r:id="rId2"/>
    <p:sldId id="258" r:id="rId3"/>
    <p:sldId id="260" r:id="rId4"/>
    <p:sldId id="259" r:id="rId5"/>
    <p:sldId id="266" r:id="rId6"/>
    <p:sldId id="267" r:id="rId7"/>
    <p:sldId id="268" r:id="rId8"/>
    <p:sldId id="270" r:id="rId9"/>
    <p:sldId id="269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5" d="100"/>
          <a:sy n="55" d="100"/>
        </p:scale>
        <p:origin x="-23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EFC122-85F6-8747-8E54-D151407FA4C1}" type="datetimeFigureOut">
              <a:rPr lang="en-US" smtClean="0"/>
              <a:t>9/16/15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14B5AD-162B-AD45-9526-5AAEE17B0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941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059DFC-02BB-A44F-878E-0F98375209E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465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059DFC-02BB-A44F-878E-0F98375209E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4755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059DFC-02BB-A44F-878E-0F98375209E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475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9EE5B-C585-574E-92B4-1792BC9E0B0B}" type="datetimeFigureOut">
              <a:rPr lang="en-US" smtClean="0"/>
              <a:t>9/16/15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36DB7-C3EE-714C-AF52-876874C3CA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733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9EE5B-C585-574E-92B4-1792BC9E0B0B}" type="datetimeFigureOut">
              <a:rPr lang="en-US" smtClean="0"/>
              <a:t>9/16/15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36DB7-C3EE-714C-AF52-876874C3CA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068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9EE5B-C585-574E-92B4-1792BC9E0B0B}" type="datetimeFigureOut">
              <a:rPr lang="en-US" smtClean="0"/>
              <a:t>9/16/15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36DB7-C3EE-714C-AF52-876874C3CA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569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9EE5B-C585-574E-92B4-1792BC9E0B0B}" type="datetimeFigureOut">
              <a:rPr lang="en-US" smtClean="0"/>
              <a:t>9/16/15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36DB7-C3EE-714C-AF52-876874C3CA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619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9EE5B-C585-574E-92B4-1792BC9E0B0B}" type="datetimeFigureOut">
              <a:rPr lang="en-US" smtClean="0"/>
              <a:t>9/16/15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36DB7-C3EE-714C-AF52-876874C3CA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803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9EE5B-C585-574E-92B4-1792BC9E0B0B}" type="datetimeFigureOut">
              <a:rPr lang="en-US" smtClean="0"/>
              <a:t>9/16/15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36DB7-C3EE-714C-AF52-876874C3CA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462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9EE5B-C585-574E-92B4-1792BC9E0B0B}" type="datetimeFigureOut">
              <a:rPr lang="en-US" smtClean="0"/>
              <a:t>9/16/15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36DB7-C3EE-714C-AF52-876874C3CA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063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9EE5B-C585-574E-92B4-1792BC9E0B0B}" type="datetimeFigureOut">
              <a:rPr lang="en-US" smtClean="0"/>
              <a:t>9/16/15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36DB7-C3EE-714C-AF52-876874C3CA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43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9EE5B-C585-574E-92B4-1792BC9E0B0B}" type="datetimeFigureOut">
              <a:rPr lang="en-US" smtClean="0"/>
              <a:t>9/16/15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36DB7-C3EE-714C-AF52-876874C3CA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999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9EE5B-C585-574E-92B4-1792BC9E0B0B}" type="datetimeFigureOut">
              <a:rPr lang="en-US" smtClean="0"/>
              <a:t>9/16/15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36DB7-C3EE-714C-AF52-876874C3CA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925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9EE5B-C585-574E-92B4-1792BC9E0B0B}" type="datetimeFigureOut">
              <a:rPr lang="en-US" smtClean="0"/>
              <a:t>9/16/15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36DB7-C3EE-714C-AF52-876874C3CA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43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D9EE5B-C585-574E-92B4-1792BC9E0B0B}" type="datetimeFigureOut">
              <a:rPr lang="en-US" smtClean="0"/>
              <a:t>9/16/15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336DB7-C3EE-714C-AF52-876874C3CA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487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3.jpg"/><Relationship Id="rId5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7250" y="784880"/>
            <a:ext cx="7236596" cy="2319964"/>
          </a:xfrm>
        </p:spPr>
        <p:txBody>
          <a:bodyPr>
            <a:noAutofit/>
          </a:bodyPr>
          <a:lstStyle/>
          <a:p>
            <a:pPr algn="l"/>
            <a:r>
              <a:rPr lang="en-US" sz="5400" b="1" dirty="0" smtClean="0">
                <a:solidFill>
                  <a:srgbClr val="FF0000"/>
                </a:solidFill>
                <a:latin typeface="Arial"/>
                <a:cs typeface="Arial"/>
              </a:rPr>
              <a:t>Verbs</a:t>
            </a:r>
            <a:r>
              <a:rPr lang="en-US" sz="5400" b="1" dirty="0">
                <a:latin typeface="Arial"/>
                <a:cs typeface="Arial"/>
              </a:rPr>
              <a:t> </a:t>
            </a:r>
            <a:r>
              <a:rPr lang="en-US" sz="5400" b="1" dirty="0" smtClean="0">
                <a:latin typeface="Arial"/>
                <a:cs typeface="Arial"/>
              </a:rPr>
              <a:t>and</a:t>
            </a:r>
            <a:r>
              <a:rPr lang="en-US" sz="5400" b="1" dirty="0" smtClean="0">
                <a:latin typeface="Arial"/>
                <a:cs typeface="Arial"/>
              </a:rPr>
              <a:t> </a:t>
            </a:r>
            <a:br>
              <a:rPr lang="en-US" sz="5400" b="1" dirty="0" smtClean="0">
                <a:latin typeface="Arial"/>
                <a:cs typeface="Arial"/>
              </a:rPr>
            </a:br>
            <a:r>
              <a:rPr lang="en-US" sz="5400" b="1" dirty="0" smtClean="0">
                <a:solidFill>
                  <a:srgbClr val="FF0000"/>
                </a:solidFill>
                <a:latin typeface="Arial"/>
                <a:cs typeface="Arial"/>
              </a:rPr>
              <a:t>Verb</a:t>
            </a:r>
            <a:r>
              <a:rPr lang="en-US" sz="5400" b="1" dirty="0" smtClean="0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rPr>
              <a:t> Phrases</a:t>
            </a:r>
            <a:endParaRPr lang="en-US" sz="5400" b="1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4" name="Picture 3" descr="erw-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3418" y="5468759"/>
            <a:ext cx="3288347" cy="101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9104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kids-trimming-tre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8724" y="2147454"/>
            <a:ext cx="4260427" cy="4710545"/>
          </a:xfrm>
          <a:prstGeom prst="rect">
            <a:avLst/>
          </a:prstGeom>
        </p:spPr>
      </p:pic>
      <p:pic>
        <p:nvPicPr>
          <p:cNvPr id="6" name="Picture 5" descr="pizza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252" y="3186545"/>
            <a:ext cx="4975929" cy="3140364"/>
          </a:xfrm>
          <a:prstGeom prst="rect">
            <a:avLst/>
          </a:prstGeom>
        </p:spPr>
      </p:pic>
      <p:pic>
        <p:nvPicPr>
          <p:cNvPr id="5" name="Picture 4" descr="drummer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1657" y="2516909"/>
            <a:ext cx="3914524" cy="4087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0588"/>
            <a:ext cx="8229600" cy="1143000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rgbClr val="FF0000"/>
                </a:solidFill>
                <a:latin typeface="Arial"/>
                <a:cs typeface="Arial"/>
              </a:rPr>
              <a:t>Verb</a:t>
            </a:r>
            <a:endParaRPr lang="en-US" b="1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78373"/>
            <a:ext cx="8229600" cy="56796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latin typeface="Arial"/>
                <a:cs typeface="Arial"/>
              </a:rPr>
              <a:t>Expresses an action or a state of being</a:t>
            </a:r>
          </a:p>
          <a:p>
            <a:pPr marL="0" indent="0">
              <a:buNone/>
            </a:pPr>
            <a:r>
              <a:rPr lang="en-US" dirty="0" smtClean="0">
                <a:latin typeface="Arial"/>
                <a:cs typeface="Arial"/>
              </a:rPr>
              <a:t>Every sentence has at least one.</a:t>
            </a:r>
            <a:endParaRPr lang="en-US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n-US" sz="2200" b="1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3600" b="1" dirty="0" smtClean="0">
                <a:latin typeface="Arial"/>
                <a:cs typeface="Arial"/>
              </a:rPr>
              <a:t>Examples</a:t>
            </a:r>
          </a:p>
          <a:p>
            <a:pPr marL="0" indent="0">
              <a:buNone/>
            </a:pPr>
            <a:endParaRPr lang="en-US" sz="900" b="1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n-US" sz="900" b="1" dirty="0" smtClean="0">
              <a:latin typeface="Arial"/>
              <a:cs typeface="Arial"/>
            </a:endParaRPr>
          </a:p>
          <a:p>
            <a:r>
              <a:rPr lang="en-US" sz="3000" b="1" i="1" dirty="0" smtClean="0">
                <a:latin typeface="Arial"/>
                <a:cs typeface="Arial"/>
              </a:rPr>
              <a:t>play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i="1" dirty="0" smtClean="0">
                <a:latin typeface="Arial"/>
                <a:cs typeface="Arial"/>
              </a:rPr>
              <a:t>	</a:t>
            </a:r>
            <a:r>
              <a:rPr lang="en-US" sz="2400" i="1" dirty="0" smtClean="0">
                <a:latin typeface="Arial"/>
                <a:cs typeface="Arial"/>
              </a:rPr>
              <a:t>I </a:t>
            </a:r>
            <a:r>
              <a:rPr lang="en-US" sz="2400" b="1" i="1" dirty="0" smtClean="0">
                <a:solidFill>
                  <a:srgbClr val="FF0000"/>
                </a:solidFill>
                <a:latin typeface="Arial"/>
                <a:cs typeface="Arial"/>
              </a:rPr>
              <a:t>play</a:t>
            </a:r>
            <a:r>
              <a:rPr lang="en-US" sz="2400" i="1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sz="2400" i="1" dirty="0" smtClean="0">
                <a:latin typeface="Arial"/>
                <a:cs typeface="Arial"/>
              </a:rPr>
              <a:t>the drums</a:t>
            </a:r>
            <a:r>
              <a:rPr lang="en-US" sz="2400" b="1" i="1" dirty="0" smtClean="0">
                <a:latin typeface="Arial"/>
                <a:cs typeface="Arial"/>
              </a:rPr>
              <a:t>.</a:t>
            </a:r>
            <a:endParaRPr lang="en-US" b="1" i="1" dirty="0" smtClean="0">
              <a:latin typeface="Arial"/>
              <a:cs typeface="Arial"/>
            </a:endParaRPr>
          </a:p>
          <a:p>
            <a:r>
              <a:rPr lang="en-US" sz="3000" b="1" i="1" dirty="0" smtClean="0">
                <a:latin typeface="Arial"/>
                <a:cs typeface="Arial"/>
              </a:rPr>
              <a:t>is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i="1" dirty="0">
                <a:latin typeface="Arial"/>
                <a:cs typeface="Arial"/>
              </a:rPr>
              <a:t>	</a:t>
            </a:r>
            <a:r>
              <a:rPr lang="en-US" sz="2400" i="1" dirty="0" smtClean="0">
                <a:latin typeface="Arial"/>
                <a:cs typeface="Arial"/>
              </a:rPr>
              <a:t>Pizza </a:t>
            </a:r>
            <a:r>
              <a:rPr lang="en-US" sz="2400" b="1" i="1" dirty="0" smtClean="0">
                <a:solidFill>
                  <a:srgbClr val="FF0000"/>
                </a:solidFill>
                <a:latin typeface="Arial"/>
                <a:cs typeface="Arial"/>
              </a:rPr>
              <a:t>is</a:t>
            </a:r>
            <a:r>
              <a:rPr lang="en-US" sz="2400" b="1" i="1" dirty="0" smtClean="0">
                <a:latin typeface="Arial"/>
                <a:cs typeface="Arial"/>
              </a:rPr>
              <a:t> </a:t>
            </a:r>
            <a:r>
              <a:rPr lang="en-US" sz="2400" i="1" dirty="0" smtClean="0">
                <a:latin typeface="Arial"/>
                <a:cs typeface="Arial"/>
              </a:rPr>
              <a:t>delicious. </a:t>
            </a:r>
            <a:endParaRPr lang="en-US" i="1" dirty="0" smtClean="0">
              <a:latin typeface="Arial"/>
              <a:cs typeface="Arial"/>
            </a:endParaRPr>
          </a:p>
          <a:p>
            <a:r>
              <a:rPr lang="en-US" sz="3000" b="1" i="1" dirty="0" smtClean="0">
                <a:latin typeface="Arial"/>
                <a:cs typeface="Arial"/>
              </a:rPr>
              <a:t>are trimming</a:t>
            </a:r>
            <a:endParaRPr lang="en-US" sz="3000" b="1" i="1" dirty="0" smtClean="0">
              <a:latin typeface="Arial"/>
              <a:cs typeface="Arial"/>
            </a:endParaRPr>
          </a:p>
          <a:p>
            <a:pPr marL="0" indent="0">
              <a:lnSpc>
                <a:spcPct val="60000"/>
              </a:lnSpc>
              <a:buNone/>
            </a:pPr>
            <a:r>
              <a:rPr lang="en-US" i="1" dirty="0">
                <a:latin typeface="Arial"/>
                <a:cs typeface="Arial"/>
              </a:rPr>
              <a:t>	</a:t>
            </a:r>
            <a:r>
              <a:rPr lang="en-US" sz="2400" i="1" dirty="0" smtClean="0">
                <a:latin typeface="Arial"/>
                <a:cs typeface="Arial"/>
              </a:rPr>
              <a:t>We </a:t>
            </a:r>
            <a:r>
              <a:rPr lang="en-US" sz="2400" b="1" i="1" dirty="0" smtClean="0">
                <a:solidFill>
                  <a:srgbClr val="FF0000"/>
                </a:solidFill>
                <a:latin typeface="Arial"/>
                <a:cs typeface="Arial"/>
              </a:rPr>
              <a:t>are trimming </a:t>
            </a:r>
            <a:r>
              <a:rPr lang="en-US" sz="2400" i="1" dirty="0" smtClean="0">
                <a:latin typeface="Arial"/>
                <a:cs typeface="Arial"/>
              </a:rPr>
              <a:t>the tree.</a:t>
            </a:r>
            <a:endParaRPr lang="en-US" i="1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n-US" sz="3600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66750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Helping</a:t>
            </a:r>
            <a:r>
              <a:rPr lang="en-US" b="1" dirty="0" smtClean="0">
                <a:solidFill>
                  <a:srgbClr val="FF0000"/>
                </a:solidFill>
              </a:rPr>
              <a:t> Verbs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25164" cy="50268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Help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verbs </a:t>
            </a:r>
            <a:r>
              <a:rPr lang="en-US" b="1" dirty="0" smtClean="0"/>
              <a:t>show when things happen</a:t>
            </a:r>
            <a:endParaRPr lang="en-US" b="1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US" b="1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US" b="1" dirty="0" smtClean="0"/>
              <a:t>The Helping Verbs</a:t>
            </a:r>
            <a:endParaRPr lang="en-US" b="1" dirty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Helping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chemeClr val="accent1"/>
                </a:solidFill>
              </a:rPr>
              <a:t>verbs</a:t>
            </a:r>
            <a:r>
              <a:rPr lang="en-US" b="1" dirty="0" smtClean="0"/>
              <a:t> help us make </a:t>
            </a:r>
            <a:r>
              <a:rPr lang="en-US" b="1" dirty="0" smtClean="0">
                <a:solidFill>
                  <a:srgbClr val="FF0000"/>
                </a:solidFill>
              </a:rPr>
              <a:t>verb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phrases</a:t>
            </a:r>
            <a:r>
              <a:rPr lang="en-US" b="1" dirty="0" smtClean="0"/>
              <a:t>.</a:t>
            </a:r>
            <a:endParaRPr lang="en-US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4584801"/>
              </p:ext>
            </p:extLst>
          </p:nvPr>
        </p:nvGraphicFramePr>
        <p:xfrm>
          <a:off x="808181" y="3382818"/>
          <a:ext cx="7712363" cy="153554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12363"/>
              </a:tblGrid>
              <a:tr h="1535546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Am,</a:t>
                      </a:r>
                      <a:r>
                        <a:rPr lang="en-US" sz="2800" baseline="0" dirty="0" smtClean="0"/>
                        <a:t> is, are, was, were, be, being, been, has, have, had, did, do, does, can, could, would, should, shall, will</a:t>
                      </a:r>
                      <a:endParaRPr lang="en-US" sz="28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75512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girl-thinking-about-homework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6552" y="2886364"/>
            <a:ext cx="4327447" cy="397163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0588"/>
            <a:ext cx="8229600" cy="1143000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rgbClr val="FF0000"/>
                </a:solidFill>
                <a:latin typeface="Arial"/>
                <a:cs typeface="Arial"/>
              </a:rPr>
              <a:t>Verb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rPr>
              <a:t>Phrase</a:t>
            </a:r>
            <a:endParaRPr lang="en-US" b="1" dirty="0">
              <a:solidFill>
                <a:schemeClr val="bg1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78374"/>
            <a:ext cx="8229600" cy="20428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latin typeface="Arial"/>
                <a:cs typeface="Arial"/>
              </a:rPr>
              <a:t>A </a:t>
            </a:r>
            <a:r>
              <a:rPr lang="en-US" b="1" dirty="0" smtClean="0">
                <a:solidFill>
                  <a:schemeClr val="accent1"/>
                </a:solidFill>
                <a:latin typeface="Arial"/>
                <a:cs typeface="Arial"/>
              </a:rPr>
              <a:t>verb</a:t>
            </a:r>
            <a:r>
              <a:rPr lang="en-US" b="1" dirty="0" smtClean="0">
                <a:latin typeface="Arial"/>
                <a:cs typeface="Arial"/>
              </a:rPr>
              <a:t> and at least one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rPr>
              <a:t>helping verb</a:t>
            </a:r>
          </a:p>
          <a:p>
            <a:pPr marL="0" indent="0">
              <a:buNone/>
            </a:pPr>
            <a:endParaRPr lang="en-US" b="1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3600" b="1" dirty="0" smtClean="0">
                <a:latin typeface="Arial"/>
                <a:cs typeface="Arial"/>
              </a:rPr>
              <a:t>Example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" y="3278910"/>
            <a:ext cx="8229600" cy="330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b="1" i="1" dirty="0" smtClean="0">
                <a:latin typeface="Arial"/>
                <a:cs typeface="Arial"/>
              </a:rPr>
              <a:t>Katie </a:t>
            </a:r>
            <a:r>
              <a:rPr lang="en-US" b="1" i="1" dirty="0" smtClean="0">
                <a:solidFill>
                  <a:schemeClr val="accent1"/>
                </a:solidFill>
                <a:latin typeface="Arial"/>
                <a:cs typeface="Arial"/>
              </a:rPr>
              <a:t>was writing </a:t>
            </a:r>
            <a:r>
              <a:rPr lang="en-US" b="1" i="1" dirty="0" smtClean="0">
                <a:latin typeface="Arial"/>
                <a:cs typeface="Arial"/>
              </a:rPr>
              <a:t>her</a:t>
            </a:r>
            <a:br>
              <a:rPr lang="en-US" b="1" i="1" dirty="0" smtClean="0">
                <a:latin typeface="Arial"/>
                <a:cs typeface="Arial"/>
              </a:rPr>
            </a:br>
            <a:r>
              <a:rPr lang="en-US" b="1" i="1" dirty="0" smtClean="0">
                <a:latin typeface="Arial"/>
                <a:cs typeface="Arial"/>
              </a:rPr>
              <a:t>essay about friendship.</a:t>
            </a:r>
          </a:p>
          <a:p>
            <a:pPr marL="0" indent="0">
              <a:buFont typeface="Arial"/>
              <a:buNone/>
            </a:pPr>
            <a:endParaRPr lang="en-US" sz="2400" b="1" i="1" dirty="0">
              <a:latin typeface="Arial"/>
              <a:cs typeface="Arial"/>
            </a:endParaRPr>
          </a:p>
          <a:p>
            <a:pPr marL="0" indent="0">
              <a:buFont typeface="Arial"/>
              <a:buNone/>
            </a:pPr>
            <a:r>
              <a:rPr lang="en-US" dirty="0" smtClean="0">
                <a:latin typeface="Arial"/>
                <a:cs typeface="Arial"/>
              </a:rPr>
              <a:t>What is the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rPr>
              <a:t>helping</a:t>
            </a:r>
            <a:r>
              <a:rPr lang="en-US" b="1" dirty="0" smtClean="0">
                <a:latin typeface="Arial"/>
                <a:cs typeface="Arial"/>
              </a:rPr>
              <a:t> </a:t>
            </a:r>
            <a:r>
              <a:rPr lang="en-US" b="1" dirty="0" smtClean="0">
                <a:solidFill>
                  <a:schemeClr val="accent1"/>
                </a:solidFill>
                <a:latin typeface="Arial"/>
                <a:cs typeface="Arial"/>
              </a:rPr>
              <a:t>verb</a:t>
            </a:r>
            <a:r>
              <a:rPr lang="en-US" dirty="0" smtClean="0">
                <a:latin typeface="Arial"/>
                <a:cs typeface="Arial"/>
              </a:rPr>
              <a:t/>
            </a:r>
            <a:br>
              <a:rPr lang="en-US" dirty="0" smtClean="0">
                <a:latin typeface="Arial"/>
                <a:cs typeface="Arial"/>
              </a:rPr>
            </a:br>
            <a:r>
              <a:rPr lang="en-US" dirty="0" smtClean="0">
                <a:latin typeface="Arial"/>
                <a:cs typeface="Arial"/>
              </a:rPr>
              <a:t>in this sentence and what</a:t>
            </a:r>
            <a:br>
              <a:rPr lang="en-US" dirty="0" smtClean="0">
                <a:latin typeface="Arial"/>
                <a:cs typeface="Arial"/>
              </a:rPr>
            </a:br>
            <a:r>
              <a:rPr lang="en-US" dirty="0" smtClean="0">
                <a:latin typeface="Arial"/>
                <a:cs typeface="Arial"/>
              </a:rPr>
              <a:t>is it doing?</a:t>
            </a:r>
          </a:p>
        </p:txBody>
      </p:sp>
    </p:spTree>
    <p:extLst>
      <p:ext uri="{BB962C8B-B14F-4D97-AF65-F5344CB8AC3E}">
        <p14:creationId xmlns:p14="http://schemas.microsoft.com/office/powerpoint/2010/main" val="3016233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ummy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4097" y="2147455"/>
            <a:ext cx="3192703" cy="471054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More Examples </a:t>
            </a:r>
            <a:r>
              <a:rPr lang="en-US" b="1" dirty="0"/>
              <a:t>of </a:t>
            </a:r>
            <a:r>
              <a:rPr lang="en-US" b="1" dirty="0">
                <a:solidFill>
                  <a:srgbClr val="FF0000"/>
                </a:solidFill>
              </a:rPr>
              <a:t>Verb</a:t>
            </a:r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 Phrases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b="1" i="1" dirty="0">
                <a:solidFill>
                  <a:srgbClr val="000000"/>
                </a:solidFill>
              </a:rPr>
              <a:t>The mummy is coming for us</a:t>
            </a:r>
            <a:r>
              <a:rPr lang="en-US" b="1" i="1" dirty="0" smtClean="0">
                <a:solidFill>
                  <a:srgbClr val="000000"/>
                </a:solidFill>
              </a:rPr>
              <a:t>!</a:t>
            </a:r>
          </a:p>
          <a:p>
            <a:pPr marL="0" indent="0">
              <a:buNone/>
            </a:pPr>
            <a:endParaRPr lang="en-US" b="1" i="1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2800" b="1" dirty="0"/>
              <a:t>What is the </a:t>
            </a:r>
            <a:r>
              <a:rPr lang="en-US" sz="2800" b="1" dirty="0">
                <a:solidFill>
                  <a:srgbClr val="FF0000"/>
                </a:solidFill>
              </a:rPr>
              <a:t>verb</a:t>
            </a:r>
            <a:r>
              <a:rPr lang="en-US" sz="2800" b="1" dirty="0"/>
              <a:t> in the 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>above sentence</a:t>
            </a:r>
            <a:r>
              <a:rPr lang="en-US" sz="2800" b="1" dirty="0"/>
              <a:t>?</a:t>
            </a:r>
          </a:p>
          <a:p>
            <a:pPr marL="0" indent="0">
              <a:buNone/>
            </a:pPr>
            <a:endParaRPr lang="en-US" i="1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3600" b="1" i="1" dirty="0">
                <a:solidFill>
                  <a:srgbClr val="FF0000"/>
                </a:solidFill>
              </a:rPr>
              <a:t>is coming </a:t>
            </a: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53176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mom-in-the-mal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2744" y="1554018"/>
            <a:ext cx="2734056" cy="5257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More Examples </a:t>
            </a:r>
            <a:r>
              <a:rPr lang="en-US" b="1" dirty="0"/>
              <a:t>of </a:t>
            </a:r>
            <a:r>
              <a:rPr lang="en-US" b="1" dirty="0">
                <a:solidFill>
                  <a:srgbClr val="FF0000"/>
                </a:solidFill>
              </a:rPr>
              <a:t>Verb</a:t>
            </a:r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 Phrases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116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dirty="0" smtClean="0">
                <a:solidFill>
                  <a:srgbClr val="000000"/>
                </a:solidFill>
              </a:rPr>
              <a:t>Mary </a:t>
            </a:r>
            <a:r>
              <a:rPr lang="en-US" b="1" i="1" dirty="0">
                <a:solidFill>
                  <a:srgbClr val="000000"/>
                </a:solidFill>
              </a:rPr>
              <a:t>was walking through the</a:t>
            </a:r>
            <a:br>
              <a:rPr lang="en-US" b="1" i="1" dirty="0">
                <a:solidFill>
                  <a:srgbClr val="000000"/>
                </a:solidFill>
              </a:rPr>
            </a:br>
            <a:r>
              <a:rPr lang="en-US" b="1" i="1" dirty="0">
                <a:solidFill>
                  <a:srgbClr val="000000"/>
                </a:solidFill>
              </a:rPr>
              <a:t>mall, talking on her phone,</a:t>
            </a:r>
            <a:br>
              <a:rPr lang="en-US" b="1" i="1" dirty="0">
                <a:solidFill>
                  <a:srgbClr val="000000"/>
                </a:solidFill>
              </a:rPr>
            </a:br>
            <a:r>
              <a:rPr lang="en-US" b="1" i="1" dirty="0">
                <a:solidFill>
                  <a:srgbClr val="000000"/>
                </a:solidFill>
              </a:rPr>
              <a:t>and drinking coffee.</a:t>
            </a:r>
            <a:endParaRPr lang="en-US" i="1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sz="2800" b="1" i="1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2800" b="1" dirty="0"/>
              <a:t>What is the </a:t>
            </a:r>
            <a:r>
              <a:rPr lang="en-US" sz="2800" b="1" dirty="0">
                <a:solidFill>
                  <a:srgbClr val="FF0000"/>
                </a:solidFill>
              </a:rPr>
              <a:t>verb phrase </a:t>
            </a:r>
            <a:r>
              <a:rPr lang="en-US" sz="2800" b="1" dirty="0"/>
              <a:t>in the </a:t>
            </a:r>
            <a:br>
              <a:rPr lang="en-US" sz="2800" b="1" dirty="0"/>
            </a:br>
            <a:r>
              <a:rPr lang="en-US" sz="2800" b="1" dirty="0"/>
              <a:t>above sentence?</a:t>
            </a:r>
          </a:p>
          <a:p>
            <a:pPr marL="0" indent="0">
              <a:buNone/>
            </a:pPr>
            <a:endParaRPr lang="en-US" sz="1500" i="1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3600" b="1" i="1" dirty="0">
                <a:solidFill>
                  <a:srgbClr val="FF0000"/>
                </a:solidFill>
              </a:rPr>
              <a:t>was walking,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sz="3600" b="1" i="1" dirty="0">
                <a:solidFill>
                  <a:srgbClr val="FF0000"/>
                </a:solidFill>
              </a:rPr>
              <a:t>talking,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3600" b="1" i="1" dirty="0" smtClean="0">
                <a:solidFill>
                  <a:srgbClr val="FF0000"/>
                </a:solidFill>
              </a:rPr>
              <a:t>drinking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0387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olice-officer-with-dog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8182" y="2846238"/>
            <a:ext cx="4479635" cy="40117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More Examples </a:t>
            </a:r>
            <a:r>
              <a:rPr lang="en-US" b="1" dirty="0"/>
              <a:t>of </a:t>
            </a:r>
            <a:r>
              <a:rPr lang="en-US" b="1" dirty="0">
                <a:solidFill>
                  <a:srgbClr val="FF0000"/>
                </a:solidFill>
              </a:rPr>
              <a:t>Verb</a:t>
            </a:r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 Phrases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116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dirty="0">
                <a:solidFill>
                  <a:srgbClr val="000000"/>
                </a:solidFill>
              </a:rPr>
              <a:t>Officer Lee has been </a:t>
            </a:r>
            <a:r>
              <a:rPr lang="en-US" b="1" i="1" dirty="0" smtClean="0">
                <a:solidFill>
                  <a:srgbClr val="000000"/>
                </a:solidFill>
              </a:rPr>
              <a:t>working</a:t>
            </a:r>
            <a:r>
              <a:rPr lang="en-US" b="1" i="1" dirty="0">
                <a:solidFill>
                  <a:srgbClr val="000000"/>
                </a:solidFill>
              </a:rPr>
              <a:t> w</a:t>
            </a:r>
            <a:r>
              <a:rPr lang="en-US" b="1" i="1" dirty="0" smtClean="0">
                <a:solidFill>
                  <a:srgbClr val="000000"/>
                </a:solidFill>
              </a:rPr>
              <a:t>ith </a:t>
            </a:r>
            <a:r>
              <a:rPr lang="en-US" b="1" i="1" dirty="0">
                <a:solidFill>
                  <a:srgbClr val="000000"/>
                </a:solidFill>
              </a:rPr>
              <a:t>her partner Bones for </a:t>
            </a:r>
            <a:r>
              <a:rPr lang="en-US" b="1" i="1" dirty="0" smtClean="0">
                <a:solidFill>
                  <a:srgbClr val="000000"/>
                </a:solidFill>
              </a:rPr>
              <a:t>a long </a:t>
            </a:r>
            <a:r>
              <a:rPr lang="en-US" b="1" i="1" dirty="0">
                <a:solidFill>
                  <a:srgbClr val="000000"/>
                </a:solidFill>
              </a:rPr>
              <a:t>time.</a:t>
            </a:r>
            <a:endParaRPr lang="en-US" i="1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sz="2800" b="1" i="1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2800" b="1" dirty="0"/>
              <a:t>What is the </a:t>
            </a:r>
            <a:r>
              <a:rPr lang="en-US" sz="2800" b="1" dirty="0">
                <a:solidFill>
                  <a:srgbClr val="FF0000"/>
                </a:solidFill>
              </a:rPr>
              <a:t>verb phrase </a:t>
            </a:r>
            <a:r>
              <a:rPr lang="en-US" sz="2800" b="1" dirty="0"/>
              <a:t>in </a:t>
            </a:r>
            <a:r>
              <a:rPr lang="en-US" sz="2800" b="1" dirty="0" smtClean="0"/>
              <a:t>the above</a:t>
            </a:r>
            <a:br>
              <a:rPr lang="en-US" sz="2800" b="1" dirty="0" smtClean="0"/>
            </a:br>
            <a:r>
              <a:rPr lang="en-US" sz="2800" b="1" dirty="0" smtClean="0"/>
              <a:t>sentence</a:t>
            </a:r>
            <a:r>
              <a:rPr lang="en-US" sz="2800" b="1" dirty="0"/>
              <a:t>?</a:t>
            </a:r>
          </a:p>
          <a:p>
            <a:pPr marL="0" indent="0">
              <a:buNone/>
            </a:pPr>
            <a:endParaRPr lang="en-US" sz="1500" i="1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sz="1500" i="1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3600" b="1" i="1" dirty="0">
                <a:solidFill>
                  <a:srgbClr val="FF0000"/>
                </a:solidFill>
              </a:rPr>
              <a:t>has been working</a:t>
            </a:r>
            <a:endParaRPr lang="en-US" sz="40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84774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chemeClr val="accent1"/>
                </a:solidFill>
              </a:rPr>
              <a:t>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4466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FF0000"/>
                </a:solidFill>
              </a:rPr>
              <a:t>Verbs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express actions or states of being.</a:t>
            </a:r>
            <a:endParaRPr lang="en-US" b="1" dirty="0" smtClean="0"/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FF0000"/>
                </a:solidFill>
              </a:rPr>
              <a:t>Helping</a:t>
            </a:r>
            <a:r>
              <a:rPr lang="en-US" b="1" dirty="0" smtClean="0">
                <a:solidFill>
                  <a:srgbClr val="000000"/>
                </a:solidFill>
              </a:rPr>
              <a:t>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verbs </a:t>
            </a:r>
            <a:r>
              <a:rPr lang="en-US" dirty="0" smtClean="0">
                <a:solidFill>
                  <a:srgbClr val="000000"/>
                </a:solidFill>
              </a:rPr>
              <a:t>help verbs show time.</a:t>
            </a:r>
            <a:endParaRPr lang="en-US" sz="2800" b="1" dirty="0" smtClean="0"/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FF0000"/>
                </a:solidFill>
              </a:rPr>
              <a:t>Verbs</a:t>
            </a:r>
            <a:r>
              <a:rPr lang="en-US" b="1" dirty="0" smtClean="0"/>
              <a:t> </a:t>
            </a:r>
            <a:r>
              <a:rPr lang="en-US" dirty="0" smtClean="0"/>
              <a:t>combine with </a:t>
            </a:r>
            <a:r>
              <a:rPr lang="en-US" b="1" dirty="0" smtClean="0">
                <a:solidFill>
                  <a:srgbClr val="FF0000"/>
                </a:solidFill>
              </a:rPr>
              <a:t>helping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BFBFBF"/>
                </a:solidFill>
              </a:rPr>
              <a:t>verbs</a:t>
            </a:r>
            <a:r>
              <a:rPr lang="en-US" dirty="0" smtClean="0">
                <a:solidFill>
                  <a:srgbClr val="BFBFBF"/>
                </a:solidFill>
              </a:rPr>
              <a:t> </a:t>
            </a:r>
            <a:r>
              <a:rPr lang="en-US" dirty="0" smtClean="0"/>
              <a:t>to make </a:t>
            </a:r>
            <a:r>
              <a:rPr lang="en-US" b="1" dirty="0" smtClean="0">
                <a:solidFill>
                  <a:srgbClr val="FF0000"/>
                </a:solidFill>
              </a:rPr>
              <a:t>verb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phrases</a:t>
            </a:r>
            <a:r>
              <a:rPr lang="en-US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52938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rw-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3418" y="5468759"/>
            <a:ext cx="3288347" cy="101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1391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rw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F0000"/>
      </a:accent1>
      <a:accent2>
        <a:srgbClr val="BFBFBF"/>
      </a:accent2>
      <a:accent3>
        <a:srgbClr val="DADADA"/>
      </a:accent3>
      <a:accent4>
        <a:srgbClr val="0000FF"/>
      </a:accent4>
      <a:accent5>
        <a:srgbClr val="00FF00"/>
      </a:accent5>
      <a:accent6>
        <a:srgbClr val="FF800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erw.thmx</Template>
  <TotalTime>903</TotalTime>
  <Words>177</Words>
  <Application>Microsoft Macintosh PowerPoint</Application>
  <PresentationFormat>On-screen Show (4:3)</PresentationFormat>
  <Paragraphs>60</Paragraphs>
  <Slides>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erw</vt:lpstr>
      <vt:lpstr>Verbs and  Verb Phrases</vt:lpstr>
      <vt:lpstr>Verb</vt:lpstr>
      <vt:lpstr>Helping Verbs</vt:lpstr>
      <vt:lpstr>Verb Phrase</vt:lpstr>
      <vt:lpstr>More Examples of Verb Phrases</vt:lpstr>
      <vt:lpstr>More Examples of Verb Phrases</vt:lpstr>
      <vt:lpstr>More Examples of Verb Phrases</vt:lpstr>
      <vt:lpstr>Review</vt:lpstr>
      <vt:lpstr>PowerPoint Presentation</vt:lpstr>
    </vt:vector>
  </TitlesOfParts>
  <Company>ereadingworksheets.com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 Morton</dc:creator>
  <cp:lastModifiedBy>Don Morton</cp:lastModifiedBy>
  <cp:revision>24</cp:revision>
  <dcterms:created xsi:type="dcterms:W3CDTF">2015-09-17T01:45:18Z</dcterms:created>
  <dcterms:modified xsi:type="dcterms:W3CDTF">2015-09-17T16:49:11Z</dcterms:modified>
</cp:coreProperties>
</file>