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8" r:id="rId2"/>
    <p:sldId id="257" r:id="rId3"/>
    <p:sldId id="262" r:id="rId4"/>
    <p:sldId id="263" r:id="rId5"/>
    <p:sldId id="265" r:id="rId6"/>
    <p:sldId id="264" r:id="rId7"/>
    <p:sldId id="266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806AE-A4C1-5A4F-8B17-9F42BAEA6889}" type="datetimeFigureOut">
              <a:rPr lang="en-US" smtClean="0"/>
              <a:t>10/9/15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CB754-F75F-9B4D-BE13-E55C5756D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92B80-DCA5-9C43-B6F1-D910CA447F53}" type="datetimeFigureOut">
              <a:rPr lang="en-US" smtClean="0"/>
              <a:t>10/9/15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EDF0-D4FC-F44E-A5A0-AECF94940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Subordinating </a:t>
            </a:r>
            <a:r>
              <a:rPr lang="en-US" sz="5400" b="1" dirty="0" smtClean="0">
                <a:solidFill>
                  <a:srgbClr val="BFBFBF"/>
                </a:solidFill>
                <a:latin typeface="Arial"/>
                <a:cs typeface="Arial"/>
              </a:rPr>
              <a:t>Conjunctions</a:t>
            </a:r>
            <a:endParaRPr lang="en-US" sz="5400" b="1" dirty="0">
              <a:solidFill>
                <a:srgbClr val="BFBFBF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3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oppy-paperbo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072" y="2343662"/>
            <a:ext cx="3676928" cy="41995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842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Subordinating Conjunctions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french-chef-with-ladd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818" y="2663611"/>
            <a:ext cx="3343022" cy="4249604"/>
          </a:xfrm>
          <a:prstGeom prst="rect">
            <a:avLst/>
          </a:prstGeom>
        </p:spPr>
      </p:pic>
      <p:pic>
        <p:nvPicPr>
          <p:cNvPr id="8" name="Picture 7" descr="zombie-in-sweat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988" y="2797493"/>
            <a:ext cx="2579868" cy="343473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275"/>
            <a:ext cx="8433846" cy="5753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Join </a:t>
            </a:r>
            <a:r>
              <a:rPr lang="en-US" b="1" dirty="0" smtClean="0"/>
              <a:t>clauses </a:t>
            </a:r>
            <a:r>
              <a:rPr lang="en-US" b="1" dirty="0" smtClean="0"/>
              <a:t>and make complex sentences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sz="2800" i="1" dirty="0" smtClean="0"/>
              <a:t>The </a:t>
            </a:r>
            <a:r>
              <a:rPr lang="en-US" sz="2800" b="1" i="1" dirty="0" smtClean="0"/>
              <a:t>paperboy lost </a:t>
            </a:r>
            <a:r>
              <a:rPr lang="en-US" sz="2800" i="1" dirty="0" smtClean="0"/>
              <a:t>the </a:t>
            </a:r>
            <a:r>
              <a:rPr lang="en-US" sz="2800" dirty="0" smtClean="0"/>
              <a:t>sports</a:t>
            </a:r>
            <a:r>
              <a:rPr lang="en-US" sz="2800" i="1" dirty="0" smtClean="0"/>
              <a:t> section</a:t>
            </a:r>
            <a:br>
              <a:rPr lang="en-US" sz="2800" i="1" dirty="0" smtClean="0"/>
            </a:br>
            <a:r>
              <a:rPr lang="en-US" sz="2800" i="1" dirty="0" smtClean="0"/>
              <a:t>again </a:t>
            </a:r>
            <a:r>
              <a:rPr lang="en-US" sz="2800" b="1" i="1" dirty="0" smtClean="0">
                <a:solidFill>
                  <a:srgbClr val="FF0000"/>
                </a:solidFill>
              </a:rPr>
              <a:t>because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smtClean="0">
                <a:solidFill>
                  <a:srgbClr val="CCCC33"/>
                </a:solidFill>
              </a:rPr>
              <a:t>he is </a:t>
            </a:r>
            <a:r>
              <a:rPr lang="en-US" sz="2800" i="1" dirty="0" smtClean="0"/>
              <a:t>the worst.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accent1"/>
                </a:solidFill>
              </a:rPr>
              <a:t>If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b="1" i="1" dirty="0" smtClean="0">
                <a:solidFill>
                  <a:srgbClr val="CCCC33"/>
                </a:solidFill>
              </a:rPr>
              <a:t>you have </a:t>
            </a:r>
            <a:r>
              <a:rPr lang="en-US" sz="2800" i="1" dirty="0" smtClean="0"/>
              <a:t>one scoop of my soup, </a:t>
            </a:r>
            <a:r>
              <a:rPr lang="en-US" sz="2800" b="1" i="1" dirty="0" smtClean="0"/>
              <a:t>you</a:t>
            </a:r>
            <a:r>
              <a:rPr lang="en-US" sz="2800" i="1" dirty="0" smtClean="0"/>
              <a:t> </a:t>
            </a:r>
            <a:br>
              <a:rPr lang="en-US" sz="2800" i="1" dirty="0" smtClean="0"/>
            </a:br>
            <a:r>
              <a:rPr lang="en-US" sz="2800" b="1" i="1" dirty="0" smtClean="0"/>
              <a:t>will demand </a:t>
            </a:r>
            <a:r>
              <a:rPr lang="en-US" sz="2800" i="1" dirty="0" smtClean="0"/>
              <a:t>a second.</a:t>
            </a:r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2800" i="1" dirty="0" smtClean="0"/>
              <a:t>OMG, </a:t>
            </a:r>
            <a:r>
              <a:rPr lang="en-US" sz="2800" b="1" i="1" dirty="0" smtClean="0">
                <a:solidFill>
                  <a:srgbClr val="FF0000"/>
                </a:solidFill>
              </a:rPr>
              <a:t>even though</a:t>
            </a:r>
            <a:r>
              <a:rPr lang="en-US" sz="2800" b="1" i="1" dirty="0" smtClean="0">
                <a:solidFill>
                  <a:srgbClr val="CCCC33"/>
                </a:solidFill>
              </a:rPr>
              <a:t> it’s</a:t>
            </a:r>
            <a:r>
              <a:rPr lang="en-US" sz="2800" i="1" dirty="0" smtClean="0">
                <a:solidFill>
                  <a:srgbClr val="CCCC33"/>
                </a:solidFill>
              </a:rPr>
              <a:t> </a:t>
            </a:r>
            <a:r>
              <a:rPr lang="en-US" sz="2800" i="1" dirty="0" smtClean="0"/>
              <a:t>90 degrees out,</a:t>
            </a:r>
            <a:br>
              <a:rPr lang="en-US" sz="2800" i="1" dirty="0" smtClean="0"/>
            </a:br>
            <a:r>
              <a:rPr lang="en-US" sz="2800" b="1" i="1" dirty="0" smtClean="0"/>
              <a:t>I think </a:t>
            </a:r>
            <a:r>
              <a:rPr lang="en-US" sz="2800" b="1" i="1" dirty="0" smtClean="0">
                <a:solidFill>
                  <a:srgbClr val="FF0000"/>
                </a:solidFill>
              </a:rPr>
              <a:t>that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rgbClr val="CCCC33"/>
                </a:solidFill>
              </a:rPr>
              <a:t>you look </a:t>
            </a:r>
            <a:r>
              <a:rPr lang="en-US" sz="2800" i="1" dirty="0" smtClean="0"/>
              <a:t>so cute in </a:t>
            </a:r>
            <a:r>
              <a:rPr lang="en-US" sz="2800" b="1" i="1" dirty="0" smtClean="0"/>
              <a:t>that</a:t>
            </a:r>
            <a:r>
              <a:rPr lang="en-US" sz="2800" i="1" dirty="0" smtClean="0"/>
              <a:t> sweater.</a:t>
            </a:r>
            <a:endParaRPr lang="en-US" sz="2800" i="1" dirty="0" smtClean="0"/>
          </a:p>
          <a:p>
            <a:pPr marL="0" indent="0">
              <a:buNone/>
            </a:pPr>
            <a:endParaRPr lang="en-US" sz="3000" i="1" dirty="0" smtClean="0"/>
          </a:p>
        </p:txBody>
      </p:sp>
    </p:spTree>
    <p:extLst>
      <p:ext uri="{BB962C8B-B14F-4D97-AF65-F5344CB8AC3E}">
        <p14:creationId xmlns:p14="http://schemas.microsoft.com/office/powerpoint/2010/main" val="83103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Commonly Used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Subordinating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Although, after, as, as soon as, because, before, even if, even though, if, once, since, so that, than, that, though, unless, until, when, whenever, where, whereas, wherever, whether, while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 smtClean="0"/>
              <a:t>There are a few others ones too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438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cer-kid-standing-on-b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830" y="2134929"/>
            <a:ext cx="2750169" cy="47782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Warning</a:t>
            </a:r>
            <a:r>
              <a:rPr lang="en-US" b="1" dirty="0" smtClean="0"/>
              <a:t>: Many </a:t>
            </a:r>
            <a:r>
              <a:rPr lang="en-US" b="1" dirty="0" smtClean="0">
                <a:solidFill>
                  <a:srgbClr val="FF0000"/>
                </a:solidFill>
              </a:rPr>
              <a:t>Subordinating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r>
              <a:rPr lang="en-US" b="1" dirty="0" smtClean="0"/>
              <a:t> Do Other Things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9035"/>
            <a:ext cx="8229600" cy="5128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You have to look at how it’s being used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b="1" i="1" dirty="0" smtClean="0"/>
              <a:t>Brian is going </a:t>
            </a:r>
            <a:r>
              <a:rPr lang="en-US" i="1" dirty="0" smtClean="0"/>
              <a:t>home </a:t>
            </a:r>
            <a:r>
              <a:rPr lang="en-US" b="1" i="1" dirty="0" smtClean="0">
                <a:solidFill>
                  <a:srgbClr val="CCCC33"/>
                </a:solidFill>
              </a:rPr>
              <a:t>after</a:t>
            </a:r>
            <a:r>
              <a:rPr lang="en-US" i="1" dirty="0" smtClean="0">
                <a:solidFill>
                  <a:srgbClr val="CCCC33"/>
                </a:solidFill>
              </a:rPr>
              <a:t> </a:t>
            </a:r>
            <a:r>
              <a:rPr lang="en-US" i="1" dirty="0" smtClean="0"/>
              <a:t>practice</a:t>
            </a:r>
            <a:br>
              <a:rPr lang="en-US" i="1" dirty="0" smtClean="0"/>
            </a:br>
            <a:r>
              <a:rPr lang="en-US" b="1" i="1" dirty="0" smtClean="0">
                <a:solidFill>
                  <a:schemeClr val="accent1"/>
                </a:solidFill>
              </a:rPr>
              <a:t>because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/>
              <a:t>he needs </a:t>
            </a:r>
            <a:r>
              <a:rPr lang="en-US" i="1" dirty="0" smtClean="0"/>
              <a:t>to eat dinner.</a:t>
            </a:r>
          </a:p>
          <a:p>
            <a:pPr marL="0" indent="0">
              <a:buNone/>
            </a:pPr>
            <a:endParaRPr lang="en-US" sz="1600" i="1" dirty="0" smtClean="0"/>
          </a:p>
          <a:p>
            <a:pPr marL="0" indent="0">
              <a:buNone/>
            </a:pPr>
            <a:r>
              <a:rPr lang="en-US" b="1" i="1" dirty="0" smtClean="0"/>
              <a:t>Brian is going </a:t>
            </a:r>
            <a:r>
              <a:rPr lang="en-US" i="1" dirty="0" smtClean="0"/>
              <a:t>home to eat dinner</a:t>
            </a:r>
            <a:br>
              <a:rPr lang="en-US" i="1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after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soccer </a:t>
            </a:r>
            <a:r>
              <a:rPr lang="en-US" b="1" i="1" dirty="0" smtClean="0"/>
              <a:t>practice ends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1600" b="1" i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Subordinating</a:t>
            </a:r>
            <a:r>
              <a:rPr lang="en-US" sz="3600" b="1" i="1" dirty="0" smtClean="0"/>
              <a:t> </a:t>
            </a:r>
            <a:r>
              <a:rPr lang="en-US" sz="3600" b="1" i="1" dirty="0" smtClean="0">
                <a:solidFill>
                  <a:srgbClr val="BFBFBF"/>
                </a:solidFill>
              </a:rPr>
              <a:t>conjunctions</a:t>
            </a:r>
            <a:r>
              <a:rPr lang="en-US" sz="3600" b="1" i="1" dirty="0" smtClean="0"/>
              <a:t/>
            </a:r>
            <a:br>
              <a:rPr lang="en-US" sz="3600" b="1" i="1" dirty="0" smtClean="0"/>
            </a:br>
            <a:r>
              <a:rPr lang="en-US" sz="3600" i="1" dirty="0" smtClean="0"/>
              <a:t>join </a:t>
            </a:r>
            <a:r>
              <a:rPr lang="en-US" sz="3600" b="1" i="1" dirty="0" smtClean="0"/>
              <a:t>clauses</a:t>
            </a:r>
            <a:r>
              <a:rPr lang="en-US" sz="3600" i="1" dirty="0" smtClean="0"/>
              <a:t>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843400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uscular-bad-gu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656" y="2355784"/>
            <a:ext cx="2731344" cy="4502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Subordinating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3820"/>
            <a:ext cx="8229600" cy="51657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i="1" dirty="0" smtClean="0"/>
              <a:t>Boss Yoko wants the money that you promised him and I’m here to</a:t>
            </a:r>
            <a:br>
              <a:rPr lang="en-US" i="1" dirty="0" smtClean="0"/>
            </a:br>
            <a:r>
              <a:rPr lang="en-US" i="1" dirty="0" smtClean="0"/>
              <a:t>collect it.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b="1" dirty="0" smtClean="0"/>
              <a:t>Which word in the above </a:t>
            </a:r>
            <a:br>
              <a:rPr lang="en-US" sz="2800" b="1" dirty="0" smtClean="0"/>
            </a:br>
            <a:r>
              <a:rPr lang="en-US" sz="2800" b="1" dirty="0" smtClean="0"/>
              <a:t>sentence is working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subordinating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that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3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at-pirate-with-peg-le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986" y="2705467"/>
            <a:ext cx="4042461" cy="40605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Subordinating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3820"/>
            <a:ext cx="8229600" cy="5165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If you don’t want to hear the sound of me </a:t>
            </a:r>
            <a:r>
              <a:rPr lang="en-US" dirty="0" smtClean="0"/>
              <a:t>click-</a:t>
            </a:r>
            <a:r>
              <a:rPr lang="en-US" dirty="0" err="1" smtClean="0"/>
              <a:t>clackin</a:t>
            </a:r>
            <a:r>
              <a:rPr lang="en-US" dirty="0" smtClean="0"/>
              <a:t>’ </a:t>
            </a:r>
            <a:r>
              <a:rPr lang="en-US" i="1" dirty="0" smtClean="0"/>
              <a:t>around here </a:t>
            </a:r>
            <a:br>
              <a:rPr lang="en-US" i="1" dirty="0" smtClean="0"/>
            </a:br>
            <a:r>
              <a:rPr lang="en-US" i="1" dirty="0" smtClean="0"/>
              <a:t>anymore then you’re welcome</a:t>
            </a:r>
            <a:br>
              <a:rPr lang="en-US" i="1" dirty="0" smtClean="0"/>
            </a:br>
            <a:r>
              <a:rPr lang="en-US" i="1" dirty="0" smtClean="0"/>
              <a:t>to swim home.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b="1" dirty="0" smtClean="0"/>
              <a:t>Which word in the above </a:t>
            </a:r>
            <a:br>
              <a:rPr lang="en-US" sz="2800" b="1" dirty="0" smtClean="0"/>
            </a:br>
            <a:r>
              <a:rPr lang="en-US" sz="2800" b="1" dirty="0" smtClean="0"/>
              <a:t>sentence is working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subordinating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If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28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treme-du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901" y="2779088"/>
            <a:ext cx="3607571" cy="40789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Subordinating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3820"/>
            <a:ext cx="8229600" cy="51657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i="1" dirty="0" smtClean="0"/>
              <a:t>As soon as the bell rings, we’re going to try that new skate ramp, bro.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2800" b="1" dirty="0" smtClean="0"/>
              <a:t>Which word in the above </a:t>
            </a:r>
            <a:br>
              <a:rPr lang="en-US" sz="2800" b="1" dirty="0" smtClean="0"/>
            </a:br>
            <a:r>
              <a:rPr lang="en-US" sz="2800" b="1" dirty="0" smtClean="0"/>
              <a:t>sentence is working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subordinating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3600" b="1" i="1" dirty="0">
                <a:solidFill>
                  <a:schemeClr val="accent1"/>
                </a:solidFill>
              </a:rPr>
              <a:t>As soon as </a:t>
            </a:r>
          </a:p>
        </p:txBody>
      </p:sp>
    </p:spTree>
    <p:extLst>
      <p:ext uri="{BB962C8B-B14F-4D97-AF65-F5344CB8AC3E}">
        <p14:creationId xmlns:p14="http://schemas.microsoft.com/office/powerpoint/2010/main" val="784089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325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Subordinating </a:t>
            </a:r>
            <a:r>
              <a:rPr lang="en-US" b="1" dirty="0" smtClean="0">
                <a:solidFill>
                  <a:srgbClr val="BFBFBF"/>
                </a:solidFill>
              </a:rPr>
              <a:t>conjunctions </a:t>
            </a:r>
            <a:r>
              <a:rPr lang="en-US" dirty="0" smtClean="0"/>
              <a:t>join </a:t>
            </a:r>
            <a:r>
              <a:rPr lang="en-US" dirty="0" smtClean="0"/>
              <a:t>clauses and make </a:t>
            </a:r>
            <a:r>
              <a:rPr lang="en-US" b="1" dirty="0" smtClean="0"/>
              <a:t>complex sentences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Careful: </a:t>
            </a:r>
            <a:r>
              <a:rPr lang="en-US" dirty="0" smtClean="0"/>
              <a:t>words that are </a:t>
            </a:r>
            <a:r>
              <a:rPr lang="en-US" b="1" dirty="0" smtClean="0">
                <a:solidFill>
                  <a:schemeClr val="accent1"/>
                </a:solidFill>
              </a:rPr>
              <a:t>subordinating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/>
              <a:t>can do </a:t>
            </a:r>
            <a:r>
              <a:rPr lang="en-US" b="1" dirty="0" smtClean="0"/>
              <a:t>other things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Always </a:t>
            </a:r>
            <a:r>
              <a:rPr lang="en-US" dirty="0" smtClean="0"/>
              <a:t>check how the word is used.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05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1336</TotalTime>
  <Words>193</Words>
  <Application>Microsoft Macintosh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erw</vt:lpstr>
      <vt:lpstr>Subordinating Conjunctions</vt:lpstr>
      <vt:lpstr>Subordinating Conjunctions</vt:lpstr>
      <vt:lpstr>Commonly Used  Subordinating Conjunctions</vt:lpstr>
      <vt:lpstr>Warning: Many Subordinating Conjunctions Do Other Things</vt:lpstr>
      <vt:lpstr>More Examples of  Subordinating Conjunctions</vt:lpstr>
      <vt:lpstr>More Examples of  Subordinating Conjunctions</vt:lpstr>
      <vt:lpstr>More Examples of  Subordinating Conjunctions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20</cp:revision>
  <dcterms:created xsi:type="dcterms:W3CDTF">2015-10-08T21:05:02Z</dcterms:created>
  <dcterms:modified xsi:type="dcterms:W3CDTF">2015-10-09T19:29:48Z</dcterms:modified>
</cp:coreProperties>
</file>