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6" r:id="rId5"/>
    <p:sldId id="268" r:id="rId6"/>
    <p:sldId id="259" r:id="rId7"/>
    <p:sldId id="267" r:id="rId8"/>
    <p:sldId id="260" r:id="rId9"/>
    <p:sldId id="261" r:id="rId10"/>
    <p:sldId id="269" r:id="rId11"/>
    <p:sldId id="270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9505-CD58-B144-AE5B-23884A4E39C3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D9238-9DCC-6340-A3CB-00355F9CF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79"/>
            <a:ext cx="8012743" cy="2355247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Singular</a:t>
            </a:r>
            <a:r>
              <a:rPr lang="en-US" sz="5400" b="1" dirty="0" smtClean="0">
                <a:latin typeface="Arial"/>
                <a:cs typeface="Arial"/>
              </a:rPr>
              <a:t>, 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Plural,</a:t>
            </a:r>
            <a:b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US" sz="5400" b="1" dirty="0" smtClean="0">
                <a:solidFill>
                  <a:srgbClr val="000000"/>
                </a:solidFill>
                <a:latin typeface="Arial"/>
                <a:cs typeface="Arial"/>
              </a:rPr>
              <a:t>and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Possessive</a:t>
            </a:r>
            <a:b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</a:br>
            <a:r>
              <a:rPr lang="en-US" sz="5400" b="1" dirty="0" smtClean="0">
                <a:latin typeface="Arial"/>
                <a:cs typeface="Arial"/>
              </a:rPr>
              <a:t>Nouns</a:t>
            </a:r>
            <a:endParaRPr lang="en-US" sz="5400" b="1" dirty="0"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8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per-hero-bo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046" y="2416839"/>
            <a:ext cx="2831513" cy="45999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Singular</a:t>
            </a:r>
            <a:r>
              <a:rPr lang="en-US" b="1" dirty="0" smtClean="0">
                <a:solidFill>
                  <a:srgbClr val="000000"/>
                </a:solidFill>
              </a:rPr>
              <a:t>,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Plural</a:t>
            </a:r>
            <a:r>
              <a:rPr lang="en-US" b="1" dirty="0" smtClean="0"/>
              <a:t>, and </a:t>
            </a:r>
            <a:r>
              <a:rPr lang="en-US" b="1" dirty="0" smtClean="0">
                <a:solidFill>
                  <a:srgbClr val="FF0000"/>
                </a:solidFill>
              </a:rPr>
              <a:t>Possessive </a:t>
            </a:r>
            <a:r>
              <a:rPr lang="en-US" b="1" dirty="0" smtClean="0"/>
              <a:t>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Captain Kevin </a:t>
            </a:r>
            <a:r>
              <a:rPr lang="en-US" b="1" i="1" dirty="0" smtClean="0">
                <a:solidFill>
                  <a:srgbClr val="000000"/>
                </a:solidFill>
              </a:rPr>
              <a:t>can make </a:t>
            </a:r>
            <a:r>
              <a:rPr lang="en-US" b="1" i="1" dirty="0" smtClean="0">
                <a:solidFill>
                  <a:srgbClr val="FF0000"/>
                </a:solidFill>
              </a:rPr>
              <a:t>tornadoes</a:t>
            </a:r>
            <a:r>
              <a:rPr lang="en-US" b="1" i="1" dirty="0" smtClean="0">
                <a:solidFill>
                  <a:srgbClr val="000000"/>
                </a:solidFill>
              </a:rPr>
              <a:t> appear out of thin </a:t>
            </a:r>
            <a:r>
              <a:rPr lang="en-US" b="1" i="1" dirty="0" smtClean="0">
                <a:solidFill>
                  <a:srgbClr val="FF0000"/>
                </a:solidFill>
              </a:rPr>
              <a:t>air</a:t>
            </a:r>
            <a:r>
              <a:rPr lang="en-US" b="1" i="1" dirty="0" smtClean="0">
                <a:solidFill>
                  <a:srgbClr val="000000"/>
                </a:solidFill>
              </a:rPr>
              <a:t>.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What about </a:t>
            </a:r>
            <a:r>
              <a:rPr lang="en-US" sz="2800" b="1" i="1" dirty="0" smtClean="0">
                <a:solidFill>
                  <a:srgbClr val="FF0000"/>
                </a:solidFill>
              </a:rPr>
              <a:t>Captain Kevin</a:t>
            </a:r>
            <a:r>
              <a:rPr lang="en-US" sz="2800" b="1" dirty="0" smtClean="0"/>
              <a:t>,</a:t>
            </a:r>
            <a:r>
              <a:rPr lang="en-US" sz="2800" b="1" i="1" dirty="0" smtClean="0"/>
              <a:t> </a:t>
            </a:r>
            <a:br>
              <a:rPr lang="en-US" sz="2800" b="1" i="1" dirty="0" smtClean="0"/>
            </a:br>
            <a:r>
              <a:rPr lang="en-US" sz="2800" b="1" i="1" dirty="0" smtClean="0">
                <a:solidFill>
                  <a:srgbClr val="FF0000"/>
                </a:solidFill>
              </a:rPr>
              <a:t>tornadoes</a:t>
            </a:r>
            <a:r>
              <a:rPr lang="en-US" sz="2800" b="1" dirty="0" smtClean="0">
                <a:solidFill>
                  <a:srgbClr val="000000"/>
                </a:solidFill>
              </a:rPr>
              <a:t>, and </a:t>
            </a:r>
            <a:r>
              <a:rPr lang="en-US" sz="2800" b="1" i="1" dirty="0" smtClean="0">
                <a:solidFill>
                  <a:srgbClr val="FF0000"/>
                </a:solidFill>
              </a:rPr>
              <a:t>air</a:t>
            </a:r>
            <a:r>
              <a:rPr lang="en-US" sz="2800" b="1" dirty="0" smtClean="0">
                <a:solidFill>
                  <a:srgbClr val="000000"/>
                </a:solidFill>
              </a:rPr>
              <a:t>? Singular, plural</a:t>
            </a:r>
            <a:br>
              <a:rPr lang="en-US" sz="2800" b="1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000000"/>
                </a:solidFill>
              </a:rPr>
              <a:t>or possessive nouns?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Singular </a:t>
            </a:r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Plural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Singular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</a:p>
          <a:p>
            <a:pPr marL="0" indent="0">
              <a:buNone/>
            </a:pP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86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per-hero-kid-recycl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40" y="2757035"/>
            <a:ext cx="3816799" cy="4189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Singular</a:t>
            </a:r>
            <a:r>
              <a:rPr lang="en-US" b="1" dirty="0" smtClean="0">
                <a:solidFill>
                  <a:srgbClr val="000000"/>
                </a:solidFill>
              </a:rPr>
              <a:t>,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Plural</a:t>
            </a:r>
            <a:r>
              <a:rPr lang="en-US" b="1" dirty="0" smtClean="0"/>
              <a:t>, and </a:t>
            </a:r>
            <a:r>
              <a:rPr lang="en-US" b="1" dirty="0" smtClean="0">
                <a:solidFill>
                  <a:srgbClr val="FF0000"/>
                </a:solidFill>
              </a:rPr>
              <a:t>Possessive </a:t>
            </a:r>
            <a:r>
              <a:rPr lang="en-US" b="1" dirty="0" smtClean="0"/>
              <a:t>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Super Chris’s </a:t>
            </a:r>
            <a:r>
              <a:rPr lang="en-US" b="1" i="1" dirty="0" smtClean="0">
                <a:solidFill>
                  <a:srgbClr val="000000"/>
                </a:solidFill>
              </a:rPr>
              <a:t>power is to save the </a:t>
            </a:r>
            <a:r>
              <a:rPr lang="en-US" b="1" i="1" dirty="0" smtClean="0">
                <a:solidFill>
                  <a:schemeClr val="accent1"/>
                </a:solidFill>
              </a:rPr>
              <a:t>Earth</a:t>
            </a:r>
            <a:r>
              <a:rPr lang="en-US" b="1" i="1" dirty="0" smtClean="0">
                <a:solidFill>
                  <a:srgbClr val="000000"/>
                </a:solidFill>
              </a:rPr>
              <a:t>.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How about </a:t>
            </a:r>
            <a:r>
              <a:rPr lang="en-US" sz="2800" b="1" i="1" dirty="0" smtClean="0">
                <a:solidFill>
                  <a:srgbClr val="FF0000"/>
                </a:solidFill>
              </a:rPr>
              <a:t>Super Chris’s</a:t>
            </a:r>
            <a:r>
              <a:rPr lang="en-US" sz="2800" b="1" i="1" dirty="0" smtClean="0"/>
              <a:t> </a:t>
            </a:r>
            <a:br>
              <a:rPr lang="en-US" sz="2800" b="1" i="1" dirty="0" smtClean="0"/>
            </a:br>
            <a:r>
              <a:rPr lang="en-US" sz="2800" b="1" dirty="0" smtClean="0">
                <a:solidFill>
                  <a:srgbClr val="000000"/>
                </a:solidFill>
              </a:rPr>
              <a:t>and </a:t>
            </a:r>
            <a:r>
              <a:rPr lang="en-US" sz="2800" b="1" i="1" dirty="0" smtClean="0">
                <a:solidFill>
                  <a:srgbClr val="FF0000"/>
                </a:solidFill>
              </a:rPr>
              <a:t>Earth</a:t>
            </a:r>
            <a:r>
              <a:rPr lang="en-US" sz="2800" b="1" dirty="0" smtClean="0">
                <a:solidFill>
                  <a:srgbClr val="000000"/>
                </a:solidFill>
              </a:rPr>
              <a:t>?  Are they singular, </a:t>
            </a:r>
            <a:br>
              <a:rPr lang="en-US" sz="2800" b="1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000000"/>
                </a:solidFill>
              </a:rPr>
              <a:t>plural or possessive nouns?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Possessive </a:t>
            </a:r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Singular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</a:p>
          <a:p>
            <a:pPr marL="0" indent="0">
              <a:buNone/>
            </a:pP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4669"/>
          </a:xfrm>
        </p:spPr>
        <p:txBody>
          <a:bodyPr>
            <a:normAutofit/>
          </a:bodyPr>
          <a:lstStyle/>
          <a:p>
            <a:r>
              <a:rPr lang="en-US" dirty="0" smtClean="0"/>
              <a:t>One person, place, or thing is </a:t>
            </a:r>
            <a:r>
              <a:rPr lang="en-US" b="1" dirty="0" smtClean="0">
                <a:solidFill>
                  <a:schemeClr val="accent1"/>
                </a:solidFill>
              </a:rPr>
              <a:t>singular</a:t>
            </a:r>
            <a:r>
              <a:rPr lang="en-US" b="1" dirty="0" smtClean="0"/>
              <a:t>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Two or more is plural</a:t>
            </a:r>
            <a:r>
              <a:rPr lang="en-US" dirty="0" smtClean="0"/>
              <a:t>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Usually, just </a:t>
            </a:r>
            <a:r>
              <a:rPr lang="en-US" sz="2800" b="1" dirty="0" smtClean="0"/>
              <a:t>add an </a:t>
            </a:r>
            <a:r>
              <a:rPr lang="en-US" sz="2800" b="1" i="1" dirty="0" smtClean="0"/>
              <a:t>-</a:t>
            </a:r>
            <a:r>
              <a:rPr lang="en-US" sz="2800" i="1" dirty="0" smtClean="0"/>
              <a:t>s </a:t>
            </a:r>
            <a:r>
              <a:rPr lang="en-US" sz="2800" dirty="0" smtClean="0"/>
              <a:t>to pluralize, but </a:t>
            </a:r>
            <a:br>
              <a:rPr lang="en-US" sz="2800" dirty="0" smtClean="0"/>
            </a:br>
            <a:r>
              <a:rPr lang="en-US" sz="2800" dirty="0" smtClean="0"/>
              <a:t>	sometimes add -</a:t>
            </a:r>
            <a:r>
              <a:rPr lang="en-US" sz="2800" i="1" dirty="0" err="1" smtClean="0"/>
              <a:t>es</a:t>
            </a:r>
            <a:r>
              <a:rPr lang="en-US" sz="2800" dirty="0" smtClean="0"/>
              <a:t>,  or drop the -</a:t>
            </a:r>
            <a:r>
              <a:rPr lang="en-US" sz="2800" i="1" dirty="0" smtClean="0"/>
              <a:t>y </a:t>
            </a:r>
            <a:r>
              <a:rPr lang="en-US" sz="2800" dirty="0" smtClean="0"/>
              <a:t>and add -</a:t>
            </a:r>
            <a:r>
              <a:rPr lang="en-US" sz="2800" i="1" dirty="0" smtClean="0"/>
              <a:t>ies</a:t>
            </a:r>
            <a:r>
              <a:rPr lang="en-US" sz="2800" dirty="0" smtClean="0"/>
              <a:t>.</a:t>
            </a:r>
          </a:p>
          <a:p>
            <a:r>
              <a:rPr lang="en-US" b="1" dirty="0" smtClean="0"/>
              <a:t>Possessive nouns </a:t>
            </a:r>
            <a:r>
              <a:rPr lang="en-US" dirty="0" smtClean="0"/>
              <a:t>show ownership.</a:t>
            </a:r>
          </a:p>
          <a:p>
            <a:pPr marL="0" indent="0">
              <a:buNone/>
            </a:pPr>
            <a:r>
              <a:rPr lang="en-US" sz="2800" dirty="0" smtClean="0"/>
              <a:t>	Add an apostrophe to the noun and an </a:t>
            </a:r>
            <a:r>
              <a:rPr lang="en-US" sz="2800" i="1" dirty="0" smtClean="0"/>
              <a:t>-s </a:t>
            </a:r>
            <a:r>
              <a:rPr lang="en-US" sz="2800" dirty="0" smtClean="0"/>
              <a:t>if the </a:t>
            </a:r>
            <a:br>
              <a:rPr lang="en-US" sz="2800" dirty="0" smtClean="0"/>
            </a:br>
            <a:r>
              <a:rPr lang="en-US" sz="2800" dirty="0" smtClean="0"/>
              <a:t>	word doesn’t end in a </a:t>
            </a:r>
            <a:r>
              <a:rPr lang="en-US" sz="2800" i="1" dirty="0" smtClean="0"/>
              <a:t>z </a:t>
            </a:r>
            <a:r>
              <a:rPr lang="en-US" sz="2800" dirty="0" smtClean="0"/>
              <a:t>sound.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919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10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ac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958" y="3245972"/>
            <a:ext cx="5418042" cy="3612028"/>
          </a:xfrm>
          <a:prstGeom prst="rect">
            <a:avLst/>
          </a:prstGeom>
        </p:spPr>
      </p:pic>
      <p:pic>
        <p:nvPicPr>
          <p:cNvPr id="11" name="Picture 10" descr="ital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03" y="2893149"/>
            <a:ext cx="4644036" cy="3612028"/>
          </a:xfrm>
          <a:prstGeom prst="rect">
            <a:avLst/>
          </a:prstGeom>
        </p:spPr>
      </p:pic>
      <p:pic>
        <p:nvPicPr>
          <p:cNvPr id="12" name="Picture 11" descr="count-dracul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762" y="2099297"/>
            <a:ext cx="3238602" cy="4793983"/>
          </a:xfrm>
          <a:prstGeom prst="rect">
            <a:avLst/>
          </a:prstGeom>
        </p:spPr>
      </p:pic>
      <p:pic>
        <p:nvPicPr>
          <p:cNvPr id="13" name="Picture 12" descr="unicorn-with-rainbow-gu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208" y="2505044"/>
            <a:ext cx="4810156" cy="4810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Nouns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6379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People, places, and things</a:t>
            </a:r>
          </a:p>
          <a:p>
            <a:pPr marL="0" indent="0">
              <a:buNone/>
            </a:pPr>
            <a:endParaRPr lang="en-US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Examples</a:t>
            </a:r>
          </a:p>
          <a:p>
            <a:r>
              <a:rPr lang="en-US" i="1" dirty="0" smtClean="0">
                <a:latin typeface="Arial"/>
                <a:cs typeface="Arial"/>
              </a:rPr>
              <a:t>tacos</a:t>
            </a:r>
          </a:p>
          <a:p>
            <a:r>
              <a:rPr lang="en-US" i="1" dirty="0" smtClean="0">
                <a:latin typeface="Arial"/>
                <a:cs typeface="Arial"/>
              </a:rPr>
              <a:t>Italy</a:t>
            </a:r>
          </a:p>
          <a:p>
            <a:r>
              <a:rPr lang="en-US" i="1" dirty="0" smtClean="0">
                <a:latin typeface="Arial"/>
                <a:cs typeface="Arial"/>
              </a:rPr>
              <a:t>Count Dracula</a:t>
            </a:r>
          </a:p>
          <a:p>
            <a:r>
              <a:rPr lang="en-US" i="1" dirty="0" smtClean="0">
                <a:latin typeface="Arial"/>
                <a:cs typeface="Arial"/>
              </a:rPr>
              <a:t>dreams</a:t>
            </a:r>
          </a:p>
        </p:txBody>
      </p:sp>
    </p:spTree>
    <p:extLst>
      <p:ext uri="{BB962C8B-B14F-4D97-AF65-F5344CB8AC3E}">
        <p14:creationId xmlns:p14="http://schemas.microsoft.com/office/powerpoint/2010/main" val="252599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Singular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Noun 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One person, place, or thing.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Ex: </a:t>
            </a:r>
            <a:r>
              <a:rPr lang="en-US" i="1" dirty="0" smtClean="0">
                <a:latin typeface="Arial"/>
                <a:cs typeface="Arial"/>
              </a:rPr>
              <a:t>Oh no, I missed the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bus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again.</a:t>
            </a:r>
            <a:endParaRPr lang="en-US" b="1" i="1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Arial"/>
                <a:cs typeface="Arial"/>
              </a:rPr>
              <a:t>Plural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Noun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More than one person, place, or thing.</a:t>
            </a:r>
          </a:p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Ex: </a:t>
            </a:r>
            <a:r>
              <a:rPr lang="en-US" i="1" dirty="0" smtClean="0">
                <a:latin typeface="Arial"/>
                <a:cs typeface="Arial"/>
              </a:rPr>
              <a:t>I don’t like </a:t>
            </a:r>
            <a:r>
              <a:rPr lang="en-US" b="1" i="1" dirty="0" smtClean="0">
                <a:solidFill>
                  <a:srgbClr val="FF0000"/>
                </a:solidFill>
                <a:latin typeface="Arial"/>
                <a:cs typeface="Arial"/>
              </a:rPr>
              <a:t>busses</a:t>
            </a:r>
            <a:r>
              <a:rPr lang="en-US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anyway. 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01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Pluralizing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56707" cy="5268361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Usually, just add an -</a:t>
            </a:r>
            <a:r>
              <a:rPr lang="en-US" b="1" i="1" dirty="0" smtClean="0"/>
              <a:t>s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hat </a:t>
            </a:r>
            <a:r>
              <a:rPr lang="en-US" dirty="0" smtClean="0"/>
              <a:t>=&gt; </a:t>
            </a:r>
            <a:r>
              <a:rPr lang="en-US" i="1" dirty="0" smtClean="0"/>
              <a:t>hats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b="1" dirty="0" smtClean="0"/>
              <a:t>Sometimes add -</a:t>
            </a:r>
            <a:r>
              <a:rPr lang="en-US" b="1" i="1" dirty="0" err="1" smtClean="0"/>
              <a:t>es</a:t>
            </a:r>
            <a:r>
              <a:rPr lang="en-US" b="1" i="1" dirty="0" smtClean="0"/>
              <a:t> </a:t>
            </a:r>
            <a:br>
              <a:rPr lang="en-US" b="1" i="1" dirty="0" smtClean="0"/>
            </a:br>
            <a:r>
              <a:rPr lang="en-US" dirty="0" smtClean="0"/>
              <a:t>If the word ends with an -</a:t>
            </a:r>
            <a:r>
              <a:rPr lang="en-US" i="1" dirty="0" smtClean="0"/>
              <a:t>s</a:t>
            </a:r>
            <a:r>
              <a:rPr lang="en-US" dirty="0" smtClean="0"/>
              <a:t>, -</a:t>
            </a:r>
            <a:r>
              <a:rPr lang="en-US" i="1" dirty="0" err="1" smtClean="0"/>
              <a:t>ss</a:t>
            </a:r>
            <a:r>
              <a:rPr lang="en-US" dirty="0"/>
              <a:t>,</a:t>
            </a:r>
            <a:r>
              <a:rPr lang="en-US" dirty="0" smtClean="0"/>
              <a:t> -</a:t>
            </a:r>
            <a:r>
              <a:rPr lang="en-US" i="1" dirty="0" err="1" smtClean="0"/>
              <a:t>sh</a:t>
            </a:r>
            <a:r>
              <a:rPr lang="en-US" dirty="0" smtClean="0"/>
              <a:t>, -</a:t>
            </a:r>
            <a:r>
              <a:rPr lang="en-US" i="1" dirty="0" err="1" smtClean="0"/>
              <a:t>ch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en-US" i="1" dirty="0" smtClean="0"/>
              <a:t>x</a:t>
            </a:r>
            <a:r>
              <a:rPr lang="en-US" dirty="0" smtClean="0"/>
              <a:t>, or –</a:t>
            </a:r>
            <a:r>
              <a:rPr lang="en-US" i="1" dirty="0" smtClean="0"/>
              <a:t>z </a:t>
            </a:r>
            <a:r>
              <a:rPr lang="en-US" dirty="0" smtClean="0"/>
              <a:t>(and most words that end in </a:t>
            </a:r>
            <a:r>
              <a:rPr lang="en-US" i="1" dirty="0" smtClean="0"/>
              <a:t>-o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kiss</a:t>
            </a:r>
            <a:r>
              <a:rPr lang="en-US" dirty="0" smtClean="0"/>
              <a:t> =&gt; </a:t>
            </a:r>
            <a:r>
              <a:rPr lang="en-US" i="1" dirty="0" smtClean="0"/>
              <a:t>kisses</a:t>
            </a:r>
          </a:p>
          <a:p>
            <a:pPr marL="0" indent="0">
              <a:buNone/>
            </a:pPr>
            <a:endParaRPr lang="en-US" sz="1200" b="1" dirty="0" smtClean="0"/>
          </a:p>
          <a:p>
            <a:r>
              <a:rPr lang="en-US" b="1" dirty="0" smtClean="0"/>
              <a:t>Sometimes remove the -</a:t>
            </a:r>
            <a:r>
              <a:rPr lang="en-US" b="1" i="1" dirty="0" smtClean="0"/>
              <a:t>y </a:t>
            </a:r>
            <a:r>
              <a:rPr lang="en-US" b="1" dirty="0" smtClean="0"/>
              <a:t>and add -ies</a:t>
            </a:r>
            <a:br>
              <a:rPr lang="en-US" b="1" dirty="0" smtClean="0"/>
            </a:br>
            <a:r>
              <a:rPr lang="en-US" dirty="0" smtClean="0"/>
              <a:t>If the word ends in a consonant and a y.</a:t>
            </a:r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baby </a:t>
            </a:r>
            <a:r>
              <a:rPr lang="en-US" dirty="0" smtClean="0"/>
              <a:t>=&gt; </a:t>
            </a:r>
            <a:r>
              <a:rPr lang="en-US" i="1" dirty="0" smtClean="0"/>
              <a:t>babies</a:t>
            </a:r>
          </a:p>
        </p:txBody>
      </p:sp>
    </p:spTree>
    <p:extLst>
      <p:ext uri="{BB962C8B-B14F-4D97-AF65-F5344CB8AC3E}">
        <p14:creationId xmlns:p14="http://schemas.microsoft.com/office/powerpoint/2010/main" val="3103947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Pluralizing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Nouns </a:t>
            </a:r>
            <a:r>
              <a:rPr lang="en-US" b="1" dirty="0" smtClean="0"/>
              <a:t>(continued)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876" y="1417638"/>
            <a:ext cx="8844123" cy="5268361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Sometimes leave the -</a:t>
            </a:r>
            <a:r>
              <a:rPr lang="en-US" b="1" i="1" dirty="0" smtClean="0"/>
              <a:t>y alone and just add -s</a:t>
            </a:r>
            <a:br>
              <a:rPr lang="en-US" b="1" i="1" dirty="0" smtClean="0"/>
            </a:br>
            <a:r>
              <a:rPr lang="en-US" dirty="0" smtClean="0"/>
              <a:t>If the word ends in a vowel followed by -</a:t>
            </a:r>
            <a:r>
              <a:rPr lang="en-US" i="1" dirty="0" smtClean="0"/>
              <a:t>y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boy </a:t>
            </a:r>
            <a:r>
              <a:rPr lang="en-US" dirty="0" smtClean="0"/>
              <a:t>=&gt; </a:t>
            </a:r>
            <a:r>
              <a:rPr lang="en-US" i="1" dirty="0" smtClean="0"/>
              <a:t>boys</a:t>
            </a:r>
          </a:p>
          <a:p>
            <a:pPr marL="0" indent="0">
              <a:buNone/>
            </a:pPr>
            <a:endParaRPr lang="en-US" sz="1200" b="1" dirty="0"/>
          </a:p>
          <a:p>
            <a:r>
              <a:rPr lang="en-US" b="1" dirty="0" smtClean="0"/>
              <a:t>Sometimes remove the -</a:t>
            </a:r>
            <a:r>
              <a:rPr lang="en-US" b="1" i="1" dirty="0" smtClean="0"/>
              <a:t>f </a:t>
            </a:r>
            <a:r>
              <a:rPr lang="en-US" b="1" dirty="0" smtClean="0"/>
              <a:t>or </a:t>
            </a:r>
            <a:r>
              <a:rPr lang="en-US" b="1" i="1" dirty="0" smtClean="0"/>
              <a:t>-fe </a:t>
            </a:r>
            <a:r>
              <a:rPr lang="en-US" b="1" dirty="0" smtClean="0"/>
              <a:t>and add -</a:t>
            </a:r>
            <a:r>
              <a:rPr lang="en-US" b="1" i="1" dirty="0" smtClean="0"/>
              <a:t>ves</a:t>
            </a:r>
            <a:br>
              <a:rPr lang="en-US" b="1" i="1" dirty="0" smtClean="0"/>
            </a:br>
            <a:r>
              <a:rPr lang="en-US" dirty="0" smtClean="0"/>
              <a:t>Words like </a:t>
            </a:r>
            <a:r>
              <a:rPr lang="en-US" i="1" dirty="0" smtClean="0"/>
              <a:t>wolf, loaf, </a:t>
            </a:r>
            <a:r>
              <a:rPr lang="en-US" dirty="0" smtClean="0"/>
              <a:t>and</a:t>
            </a:r>
            <a:r>
              <a:rPr lang="en-US" i="1" dirty="0" smtClean="0"/>
              <a:t> wife </a:t>
            </a:r>
            <a:r>
              <a:rPr lang="en-US" dirty="0" smtClean="0"/>
              <a:t>follow this rule. </a:t>
            </a:r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knife </a:t>
            </a:r>
            <a:r>
              <a:rPr lang="en-US" dirty="0" smtClean="0"/>
              <a:t>=&gt; </a:t>
            </a:r>
            <a:r>
              <a:rPr lang="en-US" i="1" dirty="0" smtClean="0"/>
              <a:t>knives</a:t>
            </a:r>
          </a:p>
          <a:p>
            <a:pPr marL="0" indent="0">
              <a:buNone/>
            </a:pPr>
            <a:endParaRPr lang="en-US" sz="1200" b="1" dirty="0" smtClean="0"/>
          </a:p>
          <a:p>
            <a:r>
              <a:rPr lang="en-US" b="1" dirty="0" smtClean="0"/>
              <a:t>Some words have different forms </a:t>
            </a:r>
            <a:br>
              <a:rPr lang="en-US" b="1" dirty="0" smtClean="0"/>
            </a:br>
            <a:r>
              <a:rPr lang="en-US" dirty="0" smtClean="0"/>
              <a:t>Words like </a:t>
            </a:r>
            <a:r>
              <a:rPr lang="en-US" i="1" dirty="0" smtClean="0"/>
              <a:t>mice</a:t>
            </a:r>
            <a:r>
              <a:rPr lang="en-US" dirty="0" smtClean="0"/>
              <a:t>, </a:t>
            </a:r>
            <a:r>
              <a:rPr lang="en-US" i="1" dirty="0" smtClean="0"/>
              <a:t>teeth, </a:t>
            </a:r>
            <a:r>
              <a:rPr lang="en-US" dirty="0" smtClean="0"/>
              <a:t>and </a:t>
            </a:r>
            <a:r>
              <a:rPr lang="en-US" i="1" dirty="0" smtClean="0"/>
              <a:t>feet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child </a:t>
            </a:r>
            <a:r>
              <a:rPr lang="en-US" dirty="0" smtClean="0"/>
              <a:t>=&gt; </a:t>
            </a:r>
            <a:r>
              <a:rPr lang="en-US" i="1" dirty="0" smtClean="0"/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1517868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Who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Cares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?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Some people judge you when you spell words incorrectly.</a:t>
            </a:r>
          </a:p>
          <a:p>
            <a:pPr marL="0" indent="0"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Learning how to pluralize nouns will help you spell words correctly.</a:t>
            </a: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600" b="1" i="1" dirty="0">
                <a:cs typeface="Arial"/>
              </a:rPr>
              <a:t>CCSS.ELA-LITERACY.CCRA.L.2</a:t>
            </a:r>
            <a:r>
              <a:rPr lang="en-US" sz="2600" b="1" i="1" dirty="0" smtClean="0">
                <a:cs typeface="Arial"/>
              </a:rPr>
              <a:t>: </a:t>
            </a:r>
            <a:r>
              <a:rPr lang="en-US" sz="2600" dirty="0">
                <a:cs typeface="Arial"/>
              </a:rPr>
              <a:t>Demonstrate command of the conventions of standard English capitalization, punctuation, and spelling when writing.</a:t>
            </a:r>
            <a:endParaRPr lang="en-US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98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t-with-flow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73" y="3323398"/>
            <a:ext cx="5715000" cy="3810000"/>
          </a:xfrm>
          <a:prstGeom prst="rect">
            <a:avLst/>
          </a:prstGeom>
        </p:spPr>
      </p:pic>
      <p:pic>
        <p:nvPicPr>
          <p:cNvPr id="5" name="Picture 4" descr="crude-spaceshi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613" y="3422388"/>
            <a:ext cx="4283861" cy="3569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Possessive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Nouns 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33229" cy="52330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Show possession or ownership.</a:t>
            </a:r>
            <a:endParaRPr lang="en-US" sz="4000" b="1" dirty="0">
              <a:cs typeface="Arial"/>
            </a:endParaRPr>
          </a:p>
          <a:p>
            <a:r>
              <a:rPr lang="en-US" i="1" dirty="0" smtClean="0">
                <a:cs typeface="Arial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cs typeface="Arial"/>
              </a:rPr>
              <a:t>Grandma’s</a:t>
            </a:r>
            <a:r>
              <a:rPr lang="en-US" i="1" dirty="0" smtClean="0">
                <a:cs typeface="Arial"/>
              </a:rPr>
              <a:t> </a:t>
            </a:r>
            <a:r>
              <a:rPr lang="en-US" i="1" dirty="0">
                <a:cs typeface="Arial"/>
              </a:rPr>
              <a:t>hat has a big flower on it</a:t>
            </a:r>
            <a:r>
              <a:rPr lang="en-US" i="1" dirty="0" smtClean="0">
                <a:cs typeface="Arial"/>
              </a:rPr>
              <a:t>.</a:t>
            </a:r>
          </a:p>
          <a:p>
            <a:r>
              <a:rPr lang="en-US" i="1" dirty="0" smtClean="0">
                <a:cs typeface="Arial"/>
              </a:rPr>
              <a:t>We’re going for a ride in</a:t>
            </a:r>
            <a:r>
              <a:rPr lang="en-US" b="1" i="1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cs typeface="Arial"/>
              </a:rPr>
              <a:t>Zerg’s</a:t>
            </a:r>
            <a:r>
              <a:rPr lang="en-US" b="1" i="1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i="1" dirty="0" smtClean="0">
                <a:cs typeface="Arial"/>
              </a:rPr>
              <a:t>spaceship.</a:t>
            </a:r>
            <a:endParaRPr lang="en-US" i="1" dirty="0">
              <a:cs typeface="Arial"/>
            </a:endParaRPr>
          </a:p>
          <a:p>
            <a:r>
              <a:rPr lang="en-US" i="1" dirty="0" smtClean="0">
                <a:cs typeface="Arial"/>
              </a:rPr>
              <a:t>Did you complete </a:t>
            </a:r>
            <a:r>
              <a:rPr lang="en-US" b="1" i="1" dirty="0" smtClean="0">
                <a:solidFill>
                  <a:schemeClr val="accent1"/>
                </a:solidFill>
                <a:cs typeface="Arial"/>
              </a:rPr>
              <a:t>today’s</a:t>
            </a:r>
            <a:r>
              <a:rPr lang="en-US" i="1" dirty="0" smtClean="0">
                <a:cs typeface="Arial"/>
              </a:rPr>
              <a:t> assignment?</a:t>
            </a:r>
            <a:endParaRPr lang="en-US" i="1" dirty="0">
              <a:cs typeface="Arial"/>
            </a:endParaRPr>
          </a:p>
          <a:p>
            <a:pPr marL="0" indent="0">
              <a:buNone/>
            </a:pPr>
            <a:endParaRPr lang="en-US" sz="36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b="1" dirty="0" smtClean="0">
                <a:latin typeface="Arial"/>
                <a:cs typeface="Arial"/>
              </a:rPr>
              <a:t>apostrophe</a:t>
            </a:r>
            <a:r>
              <a:rPr lang="en-US" dirty="0" smtClean="0">
                <a:latin typeface="Arial"/>
                <a:cs typeface="Arial"/>
              </a:rPr>
              <a:t> indicates possession.</a:t>
            </a: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What else can an </a:t>
            </a:r>
            <a:r>
              <a:rPr lang="en-US" b="1" dirty="0" smtClean="0">
                <a:latin typeface="Arial"/>
                <a:cs typeface="Arial"/>
              </a:rPr>
              <a:t>apostrophe</a:t>
            </a:r>
            <a:r>
              <a:rPr lang="en-US" dirty="0" smtClean="0">
                <a:latin typeface="Arial"/>
                <a:cs typeface="Arial"/>
              </a:rPr>
              <a:t> do?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6" name="Picture 5" descr="strict-teach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903" y="3939152"/>
            <a:ext cx="2546737" cy="374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6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00"/>
                </a:solidFill>
              </a:rPr>
              <a:t>Making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Possessive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2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Usually just add an apostrophe and an -</a:t>
            </a:r>
            <a:r>
              <a:rPr lang="en-US" b="1" i="1" dirty="0" smtClean="0"/>
              <a:t>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Bob </a:t>
            </a:r>
            <a:r>
              <a:rPr lang="en-US" dirty="0" smtClean="0"/>
              <a:t>=&gt; </a:t>
            </a:r>
            <a:r>
              <a:rPr lang="en-US" i="1" dirty="0" smtClean="0"/>
              <a:t>Bob’s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But, with words that end in a -z sound, just add an apostrophe.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i="1" dirty="0" smtClean="0"/>
              <a:t>students </a:t>
            </a:r>
            <a:r>
              <a:rPr lang="en-US" dirty="0" smtClean="0"/>
              <a:t>=&gt; </a:t>
            </a:r>
            <a:r>
              <a:rPr lang="en-US" i="1" dirty="0" smtClean="0"/>
              <a:t>students’</a:t>
            </a:r>
          </a:p>
          <a:p>
            <a:pPr marL="0" indent="0">
              <a:buNone/>
            </a:pPr>
            <a:r>
              <a:rPr lang="en-US" i="1" dirty="0" smtClean="0"/>
              <a:t>	  cars </a:t>
            </a:r>
            <a:r>
              <a:rPr lang="en-US" dirty="0" smtClean="0"/>
              <a:t>=&gt; </a:t>
            </a:r>
            <a:r>
              <a:rPr lang="en-US" i="1" dirty="0" smtClean="0"/>
              <a:t>cars’</a:t>
            </a:r>
          </a:p>
          <a:p>
            <a:pPr marL="0" indent="0">
              <a:buNone/>
            </a:pPr>
            <a:r>
              <a:rPr lang="en-US" i="1" dirty="0" smtClean="0"/>
              <a:t>	  Flanders </a:t>
            </a:r>
            <a:r>
              <a:rPr lang="en-US" dirty="0" smtClean="0"/>
              <a:t>=&gt; </a:t>
            </a:r>
            <a:r>
              <a:rPr lang="en-US" i="1" dirty="0" smtClean="0"/>
              <a:t>Flanders’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100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per-hero-gir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108" y="3228331"/>
            <a:ext cx="4463890" cy="3223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Examples of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Singular</a:t>
            </a:r>
            <a:r>
              <a:rPr lang="en-US" b="1" dirty="0" smtClean="0">
                <a:solidFill>
                  <a:srgbClr val="000000"/>
                </a:solidFill>
              </a:rPr>
              <a:t>,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Plural</a:t>
            </a:r>
            <a:r>
              <a:rPr lang="en-US" b="1" dirty="0" smtClean="0"/>
              <a:t>, and </a:t>
            </a:r>
            <a:r>
              <a:rPr lang="en-US" b="1" dirty="0" smtClean="0">
                <a:solidFill>
                  <a:srgbClr val="FF0000"/>
                </a:solidFill>
              </a:rPr>
              <a:t>Possessive </a:t>
            </a:r>
            <a:r>
              <a:rPr lang="en-US" b="1" dirty="0" smtClean="0"/>
              <a:t>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We went to </a:t>
            </a:r>
            <a:r>
              <a:rPr lang="en-US" b="1" i="1" dirty="0" smtClean="0">
                <a:solidFill>
                  <a:srgbClr val="FF0000"/>
                </a:solidFill>
              </a:rPr>
              <a:t>Super Jamie’s </a:t>
            </a:r>
            <a:r>
              <a:rPr lang="en-US" b="1" i="1" dirty="0" smtClean="0">
                <a:solidFill>
                  <a:srgbClr val="000000"/>
                </a:solidFill>
              </a:rPr>
              <a:t>headquarters.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Is </a:t>
            </a:r>
            <a:r>
              <a:rPr lang="en-US" sz="2800" b="1" i="1" dirty="0" smtClean="0">
                <a:solidFill>
                  <a:srgbClr val="FF0000"/>
                </a:solidFill>
              </a:rPr>
              <a:t>Super Jamie’s </a:t>
            </a:r>
            <a:r>
              <a:rPr lang="en-US" sz="2800" b="1" dirty="0" smtClean="0"/>
              <a:t>a singular, </a:t>
            </a:r>
            <a:br>
              <a:rPr lang="en-US" sz="2800" b="1" dirty="0" smtClean="0"/>
            </a:br>
            <a:r>
              <a:rPr lang="en-US" sz="2800" b="1" dirty="0" smtClean="0"/>
              <a:t>plural or possessive noun?</a:t>
            </a:r>
            <a:endParaRPr lang="en-US" sz="2000" b="1" dirty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P</a:t>
            </a:r>
            <a:r>
              <a:rPr lang="en-US" sz="3600" b="1" dirty="0" smtClean="0">
                <a:solidFill>
                  <a:srgbClr val="FF0000"/>
                </a:solidFill>
              </a:rPr>
              <a:t>ossessive</a:t>
            </a:r>
            <a:r>
              <a:rPr lang="en-US" sz="3600" b="1" dirty="0" smtClean="0"/>
              <a:t> </a:t>
            </a:r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5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5896</TotalTime>
  <Words>315</Words>
  <Application>Microsoft Macintosh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Singular, Plural, and Possessive Nouns</vt:lpstr>
      <vt:lpstr>Nouns</vt:lpstr>
      <vt:lpstr>Singular Noun </vt:lpstr>
      <vt:lpstr>Pluralizing Nouns</vt:lpstr>
      <vt:lpstr>Pluralizing Nouns (continued)</vt:lpstr>
      <vt:lpstr>Who Cares?</vt:lpstr>
      <vt:lpstr>Possessive Nouns </vt:lpstr>
      <vt:lpstr>Making Possessive Nouns</vt:lpstr>
      <vt:lpstr>Examples of Singular, Plural, and Possessive Nouns</vt:lpstr>
      <vt:lpstr>Examples of Singular, Plural, and Possessive Nouns</vt:lpstr>
      <vt:lpstr>Examples of Singular, Plural, and Possessive Nouns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Morton</dc:creator>
  <cp:lastModifiedBy>Don Morton</cp:lastModifiedBy>
  <cp:revision>61</cp:revision>
  <dcterms:created xsi:type="dcterms:W3CDTF">2015-09-10T22:14:41Z</dcterms:created>
  <dcterms:modified xsi:type="dcterms:W3CDTF">2015-10-23T19:05:22Z</dcterms:modified>
</cp:coreProperties>
</file>