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61" r:id="rId4"/>
    <p:sldId id="263" r:id="rId5"/>
    <p:sldId id="267" r:id="rId6"/>
    <p:sldId id="264" r:id="rId7"/>
    <p:sldId id="265" r:id="rId8"/>
    <p:sldId id="266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5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825FE-8B0D-CE46-942E-92FDC4B6FCD4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B1CF95-1E59-B548-B01D-09ED6C299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659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65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75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9EFE-46A0-D24C-9EC4-72FFBA9FC13D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DD84E-D326-F244-B568-F753CB65B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9EFE-46A0-D24C-9EC4-72FFBA9FC13D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DD84E-D326-F244-B568-F753CB65B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6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9EFE-46A0-D24C-9EC4-72FFBA9FC13D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DD84E-D326-F244-B568-F753CB65B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6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9EFE-46A0-D24C-9EC4-72FFBA9FC13D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DD84E-D326-F244-B568-F753CB65B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1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9EFE-46A0-D24C-9EC4-72FFBA9FC13D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DD84E-D326-F244-B568-F753CB65B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0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9EFE-46A0-D24C-9EC4-72FFBA9FC13D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DD84E-D326-F244-B568-F753CB65B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6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9EFE-46A0-D24C-9EC4-72FFBA9FC13D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DD84E-D326-F244-B568-F753CB65B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6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9EFE-46A0-D24C-9EC4-72FFBA9FC13D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DD84E-D326-F244-B568-F753CB65B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3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9EFE-46A0-D24C-9EC4-72FFBA9FC13D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DD84E-D326-F244-B568-F753CB65B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9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9EFE-46A0-D24C-9EC4-72FFBA9FC13D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DD84E-D326-F244-B568-F753CB65B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2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9EFE-46A0-D24C-9EC4-72FFBA9FC13D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DD84E-D326-F244-B568-F753CB65B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29EFE-46A0-D24C-9EC4-72FFBA9FC13D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DD84E-D326-F244-B568-F753CB65B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8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250" y="784880"/>
            <a:ext cx="7236596" cy="2319964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rgbClr val="FF0000"/>
                </a:solidFill>
                <a:latin typeface="Arial"/>
                <a:cs typeface="Arial"/>
              </a:rPr>
              <a:t>Pronouns</a:t>
            </a:r>
            <a:r>
              <a:rPr lang="en-US" sz="54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latin typeface="Arial"/>
                <a:cs typeface="Arial"/>
              </a:rPr>
              <a:t>and</a:t>
            </a:r>
            <a:r>
              <a:rPr lang="en-US" sz="54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/>
            </a:r>
            <a:br>
              <a:rPr lang="en-US" sz="54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</a:br>
            <a:r>
              <a:rPr lang="en-US" sz="54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Antecedents</a:t>
            </a:r>
            <a:endParaRPr lang="en-US" sz="54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72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625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g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548" y="1601196"/>
            <a:ext cx="4472451" cy="51081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58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Pronouns</a:t>
            </a:r>
            <a:endParaRPr lang="en-US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78373"/>
            <a:ext cx="8229601" cy="56796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latin typeface="Arial"/>
                <a:cs typeface="Arial"/>
              </a:rPr>
              <a:t>Take the place of </a:t>
            </a:r>
            <a:r>
              <a:rPr lang="en-US" sz="3600" b="1" dirty="0" smtClean="0">
                <a:solidFill>
                  <a:schemeClr val="accent1"/>
                </a:solidFill>
                <a:latin typeface="Arial"/>
                <a:cs typeface="Arial"/>
              </a:rPr>
              <a:t>nouns</a:t>
            </a:r>
          </a:p>
          <a:p>
            <a:pPr marL="0" indent="0">
              <a:buNone/>
            </a:pPr>
            <a:endParaRPr lang="en-US" sz="2200" b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ial"/>
                <a:cs typeface="Arial"/>
              </a:rPr>
              <a:t>Example</a:t>
            </a:r>
          </a:p>
          <a:p>
            <a:pPr marL="0" indent="0">
              <a:buNone/>
            </a:pPr>
            <a:endParaRPr lang="en-US" sz="800" b="1" i="1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800" b="1" i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i="1" dirty="0" err="1" smtClean="0">
                <a:latin typeface="Arial"/>
                <a:cs typeface="Arial"/>
              </a:rPr>
              <a:t>Gorlock</a:t>
            </a:r>
            <a:r>
              <a:rPr lang="en-US" i="1" dirty="0" smtClean="0">
                <a:latin typeface="Arial"/>
                <a:cs typeface="Arial"/>
              </a:rPr>
              <a:t> forgot </a:t>
            </a:r>
            <a:r>
              <a:rPr lang="en-US" b="1" i="1" dirty="0" smtClean="0">
                <a:solidFill>
                  <a:srgbClr val="FF0000"/>
                </a:solidFill>
                <a:latin typeface="Arial"/>
                <a:cs typeface="Arial"/>
              </a:rPr>
              <a:t>his</a:t>
            </a:r>
            <a:r>
              <a:rPr lang="en-US" i="1" dirty="0" smtClean="0">
                <a:latin typeface="Arial"/>
                <a:cs typeface="Arial"/>
              </a:rPr>
              <a:t> club</a:t>
            </a:r>
            <a:br>
              <a:rPr lang="en-US" i="1" dirty="0" smtClean="0">
                <a:latin typeface="Arial"/>
                <a:cs typeface="Arial"/>
              </a:rPr>
            </a:br>
            <a:r>
              <a:rPr lang="en-US" i="1" dirty="0" smtClean="0">
                <a:latin typeface="Arial"/>
                <a:cs typeface="Arial"/>
              </a:rPr>
              <a:t>in </a:t>
            </a:r>
            <a:r>
              <a:rPr lang="en-US" b="1" i="1" dirty="0" smtClean="0">
                <a:solidFill>
                  <a:srgbClr val="FF0000"/>
                </a:solidFill>
                <a:latin typeface="Arial"/>
                <a:cs typeface="Arial"/>
              </a:rPr>
              <a:t>his</a:t>
            </a:r>
            <a:r>
              <a:rPr lang="en-US" i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i="1" dirty="0" smtClean="0">
                <a:latin typeface="Arial"/>
                <a:cs typeface="Arial"/>
              </a:rPr>
              <a:t>other loincloth, so</a:t>
            </a:r>
            <a:br>
              <a:rPr lang="en-US" i="1" dirty="0" smtClean="0">
                <a:latin typeface="Arial"/>
                <a:cs typeface="Arial"/>
              </a:rPr>
            </a:br>
            <a:r>
              <a:rPr lang="en-US" b="1" i="1" dirty="0" smtClean="0">
                <a:solidFill>
                  <a:srgbClr val="FF0000"/>
                </a:solidFill>
                <a:latin typeface="Arial"/>
                <a:cs typeface="Arial"/>
              </a:rPr>
              <a:t>he</a:t>
            </a:r>
            <a:r>
              <a:rPr lang="en-US" i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i="1" dirty="0" smtClean="0">
                <a:latin typeface="Arial"/>
                <a:cs typeface="Arial"/>
              </a:rPr>
              <a:t>had to make a new one. </a:t>
            </a:r>
            <a:endParaRPr lang="en-US" sz="3600" i="1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1200" b="1" i="1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1200" b="1" i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500" b="1" dirty="0" smtClean="0">
                <a:latin typeface="Arial"/>
                <a:cs typeface="Arial"/>
              </a:rPr>
              <a:t>What do </a:t>
            </a:r>
            <a:r>
              <a:rPr lang="en-US" sz="2500" b="1" i="1" dirty="0" smtClean="0">
                <a:latin typeface="Arial"/>
                <a:cs typeface="Arial"/>
              </a:rPr>
              <a:t>his </a:t>
            </a:r>
            <a:r>
              <a:rPr lang="en-US" sz="2500" b="1" dirty="0" smtClean="0">
                <a:latin typeface="Arial"/>
                <a:cs typeface="Arial"/>
              </a:rPr>
              <a:t>and </a:t>
            </a:r>
            <a:r>
              <a:rPr lang="en-US" sz="2500" b="1" i="1" dirty="0" smtClean="0">
                <a:latin typeface="Arial"/>
                <a:cs typeface="Arial"/>
              </a:rPr>
              <a:t>he</a:t>
            </a:r>
            <a:r>
              <a:rPr lang="en-US" sz="2500" b="1" dirty="0" smtClean="0">
                <a:latin typeface="Arial"/>
                <a:cs typeface="Arial"/>
              </a:rPr>
              <a:t> refer to in</a:t>
            </a:r>
            <a:br>
              <a:rPr lang="en-US" sz="2500" b="1" dirty="0" smtClean="0">
                <a:latin typeface="Arial"/>
                <a:cs typeface="Arial"/>
              </a:rPr>
            </a:br>
            <a:r>
              <a:rPr lang="en-US" sz="2500" b="1" dirty="0" smtClean="0">
                <a:latin typeface="Arial"/>
                <a:cs typeface="Arial"/>
              </a:rPr>
              <a:t>the above sentence?</a:t>
            </a:r>
            <a:endParaRPr lang="en-US" sz="36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812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onk-with-bow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95" y="1803646"/>
            <a:ext cx="3644317" cy="48519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Why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Pronouns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13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Brother Kung fed some of Brother</a:t>
            </a:r>
            <a:br>
              <a:rPr lang="en-US" i="1" dirty="0" smtClean="0"/>
            </a:br>
            <a:r>
              <a:rPr lang="en-US" i="1" dirty="0" smtClean="0"/>
              <a:t>Kung’s rice to the birds while</a:t>
            </a:r>
            <a:br>
              <a:rPr lang="en-US" i="1" dirty="0" smtClean="0"/>
            </a:br>
            <a:r>
              <a:rPr lang="en-US" i="1" dirty="0" smtClean="0"/>
              <a:t>Brother Kung walked to Brother</a:t>
            </a:r>
            <a:br>
              <a:rPr lang="en-US" i="1" dirty="0" smtClean="0"/>
            </a:br>
            <a:r>
              <a:rPr lang="en-US" i="1" dirty="0" smtClean="0"/>
              <a:t>Kung’s temple. 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b="1" dirty="0" smtClean="0"/>
              <a:t>What’s this sentence missing?</a:t>
            </a:r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r>
              <a:rPr lang="en-US" i="1" dirty="0" smtClean="0"/>
              <a:t>Brother </a:t>
            </a:r>
            <a:r>
              <a:rPr lang="en-US" i="1" dirty="0"/>
              <a:t>Kung fed some </a:t>
            </a:r>
            <a:r>
              <a:rPr lang="en-US" b="1" i="1" dirty="0" smtClean="0">
                <a:solidFill>
                  <a:schemeClr val="accent1"/>
                </a:solidFill>
              </a:rPr>
              <a:t>his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/>
              <a:t>rice </a:t>
            </a:r>
            <a:r>
              <a:rPr lang="en-US" i="1" dirty="0" smtClean="0"/>
              <a:t>to the</a:t>
            </a:r>
            <a:br>
              <a:rPr lang="en-US" i="1" dirty="0" smtClean="0"/>
            </a:br>
            <a:r>
              <a:rPr lang="en-US" i="1" dirty="0" smtClean="0"/>
              <a:t>birds while </a:t>
            </a:r>
            <a:r>
              <a:rPr lang="en-US" b="1" i="1" dirty="0" smtClean="0">
                <a:solidFill>
                  <a:srgbClr val="FF0000"/>
                </a:solidFill>
              </a:rPr>
              <a:t>he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/>
              <a:t>walked to </a:t>
            </a:r>
            <a:r>
              <a:rPr lang="en-US" b="1" i="1" dirty="0" smtClean="0">
                <a:solidFill>
                  <a:srgbClr val="FF0000"/>
                </a:solidFill>
              </a:rPr>
              <a:t>his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/>
              <a:t>temple. </a:t>
            </a:r>
          </a:p>
        </p:txBody>
      </p:sp>
    </p:spTree>
    <p:extLst>
      <p:ext uri="{BB962C8B-B14F-4D97-AF65-F5344CB8AC3E}">
        <p14:creationId xmlns:p14="http://schemas.microsoft.com/office/powerpoint/2010/main" val="309789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at-cynically-holding-fis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0002" y="2379304"/>
            <a:ext cx="3363997" cy="44786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Antecedents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nouns</a:t>
            </a:r>
            <a:r>
              <a:rPr lang="en-US" b="1" dirty="0" smtClean="0"/>
              <a:t> to which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pronouns </a:t>
            </a:r>
            <a:r>
              <a:rPr lang="en-US" b="1" dirty="0" smtClean="0"/>
              <a:t>refer</a:t>
            </a:r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r>
              <a:rPr lang="en-US" i="1" dirty="0" smtClean="0"/>
              <a:t>Mr. Tickles normally did not eat</a:t>
            </a:r>
            <a:br>
              <a:rPr lang="en-US" i="1" dirty="0" smtClean="0"/>
            </a:br>
            <a:r>
              <a:rPr lang="en-US" i="1" dirty="0" smtClean="0"/>
              <a:t>fish without organic soy sauce,</a:t>
            </a:r>
            <a:br>
              <a:rPr lang="en-US" i="1" dirty="0" smtClean="0"/>
            </a:br>
            <a:r>
              <a:rPr lang="en-US" i="1" dirty="0" smtClean="0"/>
              <a:t>be </a:t>
            </a:r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</a:rPr>
              <a:t>he</a:t>
            </a:r>
            <a:r>
              <a:rPr lang="en-US" i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i="1" dirty="0" smtClean="0"/>
              <a:t>decided to make an </a:t>
            </a:r>
            <a:br>
              <a:rPr lang="en-US" i="1" dirty="0" smtClean="0"/>
            </a:br>
            <a:r>
              <a:rPr lang="en-US" i="1" dirty="0" smtClean="0"/>
              <a:t>exception.</a:t>
            </a:r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r>
              <a:rPr lang="en-US" dirty="0" smtClean="0"/>
              <a:t>To which </a:t>
            </a:r>
            <a:r>
              <a:rPr lang="en-US" b="1" dirty="0" smtClean="0"/>
              <a:t>noun</a:t>
            </a:r>
            <a:r>
              <a:rPr lang="en-US" dirty="0" smtClean="0"/>
              <a:t> does the word</a:t>
            </a:r>
            <a:br>
              <a:rPr lang="en-US" dirty="0" smtClean="0"/>
            </a:br>
            <a:r>
              <a:rPr lang="en-US" b="1" i="1" dirty="0" smtClean="0"/>
              <a:t>he</a:t>
            </a:r>
            <a:r>
              <a:rPr lang="en-US" i="1" dirty="0" smtClean="0"/>
              <a:t> </a:t>
            </a:r>
            <a:r>
              <a:rPr lang="en-US" dirty="0" smtClean="0"/>
              <a:t>refer?</a:t>
            </a:r>
          </a:p>
          <a:p>
            <a:pPr marL="0" indent="0">
              <a:buNone/>
            </a:pPr>
            <a:endParaRPr lang="en-US" sz="900" b="1" dirty="0" smtClean="0"/>
          </a:p>
          <a:p>
            <a:pPr marL="0" indent="0">
              <a:buNone/>
            </a:pPr>
            <a:r>
              <a:rPr lang="en-US" b="1" i="1" dirty="0" smtClean="0">
                <a:solidFill>
                  <a:schemeClr val="accent1"/>
                </a:solidFill>
              </a:rPr>
              <a:t>Mr. Tickles </a:t>
            </a:r>
            <a:r>
              <a:rPr lang="en-US" b="1" dirty="0" smtClean="0"/>
              <a:t>is the </a:t>
            </a:r>
            <a:r>
              <a:rPr lang="en-US" b="1" dirty="0" smtClean="0">
                <a:solidFill>
                  <a:schemeClr val="accent1"/>
                </a:solidFill>
              </a:rPr>
              <a:t>antecedent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smtClean="0"/>
              <a:t>of </a:t>
            </a:r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</a:rPr>
              <a:t>he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4151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g-in-sui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662" y="2521424"/>
            <a:ext cx="3688970" cy="46112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u="sng" dirty="0" smtClean="0"/>
              <a:t>Don’t</a:t>
            </a:r>
            <a:r>
              <a:rPr lang="en-US" b="1" dirty="0" smtClean="0"/>
              <a:t> Use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Vague </a:t>
            </a:r>
            <a:r>
              <a:rPr lang="en-US" b="1" dirty="0" smtClean="0">
                <a:solidFill>
                  <a:srgbClr val="FF0000"/>
                </a:solidFill>
              </a:rPr>
              <a:t>Pronouns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3096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When the antecedent of the pronoun is unclear, the pronoun is vague.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sz="3600" b="1" dirty="0" smtClean="0"/>
              <a:t>Example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b="1" i="1" dirty="0" smtClean="0">
                <a:solidFill>
                  <a:srgbClr val="BFBFBF"/>
                </a:solidFill>
              </a:rPr>
              <a:t>Brian</a:t>
            </a:r>
            <a:r>
              <a:rPr lang="en-US" i="1" dirty="0" smtClean="0">
                <a:solidFill>
                  <a:srgbClr val="BFBFBF"/>
                </a:solidFill>
              </a:rPr>
              <a:t> </a:t>
            </a:r>
            <a:r>
              <a:rPr lang="en-US" i="1" dirty="0" smtClean="0"/>
              <a:t>got mad when his </a:t>
            </a:r>
            <a:r>
              <a:rPr lang="en-US" b="1" i="1" dirty="0" smtClean="0">
                <a:solidFill>
                  <a:srgbClr val="BFBFBF"/>
                </a:solidFill>
              </a:rPr>
              <a:t>dog</a:t>
            </a:r>
            <a:r>
              <a:rPr lang="en-US" i="1" dirty="0" smtClean="0">
                <a:solidFill>
                  <a:srgbClr val="BFBFBF"/>
                </a:solidFill>
              </a:rPr>
              <a:t> </a:t>
            </a:r>
            <a:r>
              <a:rPr lang="en-US" i="1" dirty="0" smtClean="0"/>
              <a:t>ran </a:t>
            </a:r>
            <a:br>
              <a:rPr lang="en-US" i="1" dirty="0" smtClean="0"/>
            </a:br>
            <a:r>
              <a:rPr lang="en-US" i="1" dirty="0" smtClean="0"/>
              <a:t>through the mud because </a:t>
            </a:r>
            <a:r>
              <a:rPr lang="en-US" b="1" i="1" strike="sngStrike" dirty="0" smtClean="0">
                <a:solidFill>
                  <a:schemeClr val="accent1"/>
                </a:solidFill>
              </a:rPr>
              <a:t>he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smtClean="0"/>
              <a:t>was</a:t>
            </a:r>
            <a:br>
              <a:rPr lang="en-US" i="1" dirty="0" smtClean="0"/>
            </a:br>
            <a:r>
              <a:rPr lang="en-US" i="1" dirty="0" smtClean="0"/>
              <a:t>wearing </a:t>
            </a:r>
            <a:r>
              <a:rPr lang="en-US" b="1" i="1" dirty="0" smtClean="0">
                <a:solidFill>
                  <a:srgbClr val="FF0000"/>
                </a:solidFill>
              </a:rPr>
              <a:t>his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best suit.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88484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unning-cloc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091" y="2999944"/>
            <a:ext cx="3840908" cy="38580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Examples of </a:t>
            </a:r>
            <a:r>
              <a:rPr lang="en-US" b="1" dirty="0" smtClean="0">
                <a:solidFill>
                  <a:schemeClr val="accent1"/>
                </a:solidFill>
              </a:rPr>
              <a:t>Pronouns </a:t>
            </a:r>
            <a:r>
              <a:rPr lang="en-US" b="1" dirty="0" smtClean="0"/>
              <a:t>and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Antecedents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4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800" i="1" dirty="0" smtClean="0"/>
          </a:p>
          <a:p>
            <a:pPr marL="0" indent="0">
              <a:buNone/>
            </a:pPr>
            <a:r>
              <a:rPr lang="en-US" i="1" dirty="0" smtClean="0"/>
              <a:t>The students saw the long lunch line and began worrying that they wouldn’t have time to eat.</a:t>
            </a:r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r>
              <a:rPr lang="en-US" dirty="0" smtClean="0"/>
              <a:t>What’s the </a:t>
            </a:r>
            <a:r>
              <a:rPr lang="en-US" b="1" dirty="0" smtClean="0">
                <a:solidFill>
                  <a:schemeClr val="accent1"/>
                </a:solidFill>
              </a:rPr>
              <a:t>pronoun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in the</a:t>
            </a:r>
            <a:br>
              <a:rPr lang="en-US" dirty="0" smtClean="0"/>
            </a:br>
            <a:r>
              <a:rPr lang="en-US" dirty="0" smtClean="0"/>
              <a:t>above sentence? What’s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b="1" dirty="0" smtClean="0">
                <a:solidFill>
                  <a:srgbClr val="BFBFBF"/>
                </a:solidFill>
              </a:rPr>
              <a:t>antecedent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3600" b="1" i="1" dirty="0" smtClean="0">
                <a:solidFill>
                  <a:srgbClr val="FF0000"/>
                </a:solidFill>
              </a:rPr>
              <a:t>they</a:t>
            </a:r>
            <a:r>
              <a:rPr lang="en-US" sz="3600" b="1" i="1" dirty="0" smtClean="0"/>
              <a:t> / </a:t>
            </a:r>
            <a:r>
              <a:rPr lang="en-US" sz="3600" b="1" i="1" dirty="0" smtClean="0">
                <a:solidFill>
                  <a:schemeClr val="bg1">
                    <a:lumMod val="75000"/>
                  </a:schemeClr>
                </a:solidFill>
              </a:rPr>
              <a:t>students</a:t>
            </a:r>
            <a:endParaRPr lang="en-US" sz="3600" b="1" i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779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lien-floating-with-tenticl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684" y="2760684"/>
            <a:ext cx="4097316" cy="40973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Examples of </a:t>
            </a:r>
            <a:r>
              <a:rPr lang="en-US" b="1" dirty="0" smtClean="0">
                <a:solidFill>
                  <a:schemeClr val="accent1"/>
                </a:solidFill>
              </a:rPr>
              <a:t>Pronouns </a:t>
            </a:r>
            <a:r>
              <a:rPr lang="en-US" b="1" dirty="0" smtClean="0"/>
              <a:t>and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Antecedents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4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800" i="1" dirty="0" smtClean="0"/>
          </a:p>
          <a:p>
            <a:pPr marL="0" indent="0">
              <a:buNone/>
            </a:pPr>
            <a:r>
              <a:rPr lang="en-US" i="1" dirty="0" smtClean="0"/>
              <a:t>OMG! General Krag looks like ten-thousand years younger with his spots polished.</a:t>
            </a:r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r>
              <a:rPr lang="en-US" dirty="0" smtClean="0"/>
              <a:t>What’s the </a:t>
            </a:r>
            <a:r>
              <a:rPr lang="en-US" b="1" dirty="0" smtClean="0">
                <a:solidFill>
                  <a:schemeClr val="accent1"/>
                </a:solidFill>
              </a:rPr>
              <a:t>pronoun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in the</a:t>
            </a:r>
            <a:br>
              <a:rPr lang="en-US" dirty="0" smtClean="0"/>
            </a:br>
            <a:r>
              <a:rPr lang="en-US" dirty="0" smtClean="0"/>
              <a:t>above sentence? What’s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b="1" dirty="0" smtClean="0">
                <a:solidFill>
                  <a:srgbClr val="BFBFBF"/>
                </a:solidFill>
              </a:rPr>
              <a:t>antecedent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3600" b="1" i="1" dirty="0" smtClean="0">
                <a:solidFill>
                  <a:srgbClr val="FF0000"/>
                </a:solidFill>
              </a:rPr>
              <a:t>his </a:t>
            </a:r>
            <a:r>
              <a:rPr lang="en-US" sz="3600" b="1" i="1" dirty="0" smtClean="0"/>
              <a:t>/ </a:t>
            </a:r>
            <a:r>
              <a:rPr lang="en-US" sz="3600" b="1" i="1" dirty="0" smtClean="0">
                <a:solidFill>
                  <a:srgbClr val="BFBFBF"/>
                </a:solidFill>
              </a:rPr>
              <a:t>General</a:t>
            </a:r>
            <a:r>
              <a:rPr lang="en-US" sz="3600" b="1" i="1" dirty="0" smtClean="0"/>
              <a:t> </a:t>
            </a:r>
            <a:r>
              <a:rPr lang="en-US" sz="3600" b="1" i="1" dirty="0" smtClean="0">
                <a:solidFill>
                  <a:schemeClr val="bg1">
                    <a:lumMod val="75000"/>
                  </a:schemeClr>
                </a:solidFill>
              </a:rPr>
              <a:t>Krag</a:t>
            </a:r>
            <a:endParaRPr lang="en-US" sz="3600" b="1" i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713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inja-drown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6371" y="4183938"/>
            <a:ext cx="3287780" cy="26740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Examples of </a:t>
            </a:r>
            <a:r>
              <a:rPr lang="en-US" b="1" dirty="0" smtClean="0">
                <a:solidFill>
                  <a:schemeClr val="accent1"/>
                </a:solidFill>
              </a:rPr>
              <a:t>Pronouns </a:t>
            </a:r>
            <a:r>
              <a:rPr lang="en-US" b="1" dirty="0" smtClean="0"/>
              <a:t>and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Antecedents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4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800" i="1" dirty="0" smtClean="0"/>
          </a:p>
          <a:p>
            <a:pPr marL="0" indent="0">
              <a:buNone/>
            </a:pPr>
            <a:r>
              <a:rPr lang="en-US" i="1" dirty="0" smtClean="0"/>
              <a:t>White Lotus was unfamiliar with the bamboo snorkel and nearly drowned while learning how to use it.</a:t>
            </a:r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r>
              <a:rPr lang="en-US" dirty="0" smtClean="0"/>
              <a:t>What is the </a:t>
            </a:r>
            <a:r>
              <a:rPr lang="en-US" b="1" dirty="0" smtClean="0">
                <a:solidFill>
                  <a:schemeClr val="accent1"/>
                </a:solidFill>
              </a:rPr>
              <a:t>pronoun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in the</a:t>
            </a:r>
            <a:br>
              <a:rPr lang="en-US" dirty="0" smtClean="0"/>
            </a:br>
            <a:r>
              <a:rPr lang="en-US" dirty="0" smtClean="0"/>
              <a:t>above sentence? What is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b="1" dirty="0" smtClean="0">
                <a:solidFill>
                  <a:srgbClr val="BFBFBF"/>
                </a:solidFill>
              </a:rPr>
              <a:t>antecedent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3600" b="1" i="1" dirty="0" smtClean="0">
                <a:solidFill>
                  <a:srgbClr val="FF0000"/>
                </a:solidFill>
              </a:rPr>
              <a:t>it </a:t>
            </a:r>
            <a:r>
              <a:rPr lang="en-US" sz="3600" b="1" i="1" dirty="0" smtClean="0"/>
              <a:t>/ </a:t>
            </a:r>
            <a:r>
              <a:rPr lang="en-US" sz="3600" b="1" i="1" dirty="0" smtClean="0">
                <a:solidFill>
                  <a:srgbClr val="BFBFBF"/>
                </a:solidFill>
              </a:rPr>
              <a:t>bamboo snorkel</a:t>
            </a:r>
            <a:endParaRPr lang="en-US" sz="3600" b="1" i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983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432800" cy="5117465"/>
          </a:xfrm>
        </p:spPr>
        <p:txBody>
          <a:bodyPr>
            <a:normAutofit/>
          </a:bodyPr>
          <a:lstStyle/>
          <a:p>
            <a:endParaRPr lang="en-US" sz="800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Pronouns </a:t>
            </a:r>
            <a:r>
              <a:rPr lang="en-US" dirty="0" smtClean="0"/>
              <a:t>take the place of </a:t>
            </a:r>
            <a:r>
              <a:rPr lang="en-US" b="1" dirty="0" smtClean="0">
                <a:solidFill>
                  <a:srgbClr val="BFBFBF"/>
                </a:solidFill>
              </a:rPr>
              <a:t>nouns</a:t>
            </a:r>
            <a:r>
              <a:rPr lang="en-US" dirty="0" smtClean="0"/>
              <a:t>.</a:t>
            </a:r>
          </a:p>
          <a:p>
            <a:endParaRPr lang="en-US" sz="2000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Pronouns </a:t>
            </a:r>
            <a:r>
              <a:rPr lang="en-US" dirty="0" smtClean="0"/>
              <a:t>make language </a:t>
            </a:r>
            <a:r>
              <a:rPr lang="en-US" b="1" dirty="0" smtClean="0"/>
              <a:t>less clunky</a:t>
            </a:r>
            <a:r>
              <a:rPr lang="en-US" dirty="0" smtClean="0"/>
              <a:t>.</a:t>
            </a:r>
          </a:p>
          <a:p>
            <a:endParaRPr lang="en-US" sz="2000" dirty="0" smtClean="0"/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Antecedents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are the nouns to which </a:t>
            </a:r>
            <a:r>
              <a:rPr lang="en-US" b="1" dirty="0" smtClean="0"/>
              <a:t>pronouns</a:t>
            </a:r>
            <a:r>
              <a:rPr lang="en-US" dirty="0" smtClean="0"/>
              <a:t> refer</a:t>
            </a:r>
            <a:r>
              <a:rPr lang="en-US" dirty="0" smtClean="0"/>
              <a:t>.</a:t>
            </a:r>
          </a:p>
          <a:p>
            <a:endParaRPr lang="en-US" sz="2000" dirty="0"/>
          </a:p>
          <a:p>
            <a:r>
              <a:rPr lang="en-US" dirty="0" smtClean="0"/>
              <a:t>Make sure that your </a:t>
            </a:r>
            <a:r>
              <a:rPr lang="en-US" b="1" dirty="0" smtClean="0"/>
              <a:t>antecedents</a:t>
            </a:r>
            <a:r>
              <a:rPr lang="en-US" dirty="0" smtClean="0"/>
              <a:t> are </a:t>
            </a:r>
            <a:r>
              <a:rPr lang="en-US" b="1" dirty="0" smtClean="0"/>
              <a:t>clear</a:t>
            </a:r>
            <a:r>
              <a:rPr lang="en-US" dirty="0" smtClean="0"/>
              <a:t> to </a:t>
            </a:r>
            <a:r>
              <a:rPr lang="en-US" b="1" dirty="0" smtClean="0"/>
              <a:t>avoid</a:t>
            </a:r>
            <a:r>
              <a:rPr lang="en-US" dirty="0" smtClean="0"/>
              <a:t> using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vague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pronouns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3940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rw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BFBFBF"/>
      </a:accent2>
      <a:accent3>
        <a:srgbClr val="DADADA"/>
      </a:accent3>
      <a:accent4>
        <a:srgbClr val="0000FF"/>
      </a:accent4>
      <a:accent5>
        <a:srgbClr val="00FF00"/>
      </a:accent5>
      <a:accent6>
        <a:srgbClr val="FF80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erw.thmx</Template>
  <TotalTime>339</TotalTime>
  <Words>175</Words>
  <Application>Microsoft Macintosh PowerPoint</Application>
  <PresentationFormat>On-screen Show (4:3)</PresentationFormat>
  <Paragraphs>62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erw</vt:lpstr>
      <vt:lpstr>Pronouns and Antecedents</vt:lpstr>
      <vt:lpstr>Pronouns</vt:lpstr>
      <vt:lpstr>Why Pronouns?</vt:lpstr>
      <vt:lpstr>Antecedents</vt:lpstr>
      <vt:lpstr>Don’t Use Vague Pronouns</vt:lpstr>
      <vt:lpstr>Examples of Pronouns and Antecedents</vt:lpstr>
      <vt:lpstr>Examples of Pronouns and Antecedents</vt:lpstr>
      <vt:lpstr>Examples of Pronouns and Antecedents</vt:lpstr>
      <vt:lpstr>Review</vt:lpstr>
      <vt:lpstr>PowerPoint Presentation</vt:lpstr>
    </vt:vector>
  </TitlesOfParts>
  <Company>ereadingworksheets.com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Pronouns and Antecedents</dc:title>
  <dc:creator>Don Morton</dc:creator>
  <cp:lastModifiedBy>Don Morton</cp:lastModifiedBy>
  <cp:revision>27</cp:revision>
  <dcterms:created xsi:type="dcterms:W3CDTF">2015-09-25T14:13:28Z</dcterms:created>
  <dcterms:modified xsi:type="dcterms:W3CDTF">2015-10-14T19:39:04Z</dcterms:modified>
</cp:coreProperties>
</file>