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7"/>
  </p:notesMasterIdLst>
  <p:sldIdLst>
    <p:sldId id="257" r:id="rId2"/>
    <p:sldId id="258" r:id="rId3"/>
    <p:sldId id="259" r:id="rId4"/>
    <p:sldId id="266" r:id="rId5"/>
    <p:sldId id="260" r:id="rId6"/>
    <p:sldId id="262" r:id="rId7"/>
    <p:sldId id="263" r:id="rId8"/>
    <p:sldId id="267" r:id="rId9"/>
    <p:sldId id="261" r:id="rId10"/>
    <p:sldId id="264" r:id="rId11"/>
    <p:sldId id="270" r:id="rId12"/>
    <p:sldId id="271" r:id="rId13"/>
    <p:sldId id="272" r:id="rId14"/>
    <p:sldId id="268" r:id="rId15"/>
    <p:sldId id="269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-155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F31284-5F2A-0B47-9CE0-B87AFA1C746A}" type="datetimeFigureOut">
              <a:rPr lang="en-US" smtClean="0"/>
              <a:t>9/29/15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92A070-B2A2-6A4C-9323-4CBD760A9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5713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059DFC-02BB-A44F-878E-0F98375209E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4653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E6F0C-E889-AA45-A4A1-7828C40D06A7}" type="datetimeFigureOut">
              <a:rPr lang="en-US" smtClean="0"/>
              <a:t>9/29/15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5AB0B-DA8E-D741-8194-2D9007137F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7331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E6F0C-E889-AA45-A4A1-7828C40D06A7}" type="datetimeFigureOut">
              <a:rPr lang="en-US" smtClean="0"/>
              <a:t>9/29/15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5AB0B-DA8E-D741-8194-2D9007137F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0680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E6F0C-E889-AA45-A4A1-7828C40D06A7}" type="datetimeFigureOut">
              <a:rPr lang="en-US" smtClean="0"/>
              <a:t>9/29/15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5AB0B-DA8E-D741-8194-2D9007137F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5696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E6F0C-E889-AA45-A4A1-7828C40D06A7}" type="datetimeFigureOut">
              <a:rPr lang="en-US" smtClean="0"/>
              <a:t>9/29/15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5AB0B-DA8E-D741-8194-2D9007137F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6196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E6F0C-E889-AA45-A4A1-7828C40D06A7}" type="datetimeFigureOut">
              <a:rPr lang="en-US" smtClean="0"/>
              <a:t>9/29/15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5AB0B-DA8E-D741-8194-2D9007137F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8039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E6F0C-E889-AA45-A4A1-7828C40D06A7}" type="datetimeFigureOut">
              <a:rPr lang="en-US" smtClean="0"/>
              <a:t>9/29/15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5AB0B-DA8E-D741-8194-2D9007137F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462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E6F0C-E889-AA45-A4A1-7828C40D06A7}" type="datetimeFigureOut">
              <a:rPr lang="en-US" smtClean="0"/>
              <a:t>9/29/15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5AB0B-DA8E-D741-8194-2D9007137F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0631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E6F0C-E889-AA45-A4A1-7828C40D06A7}" type="datetimeFigureOut">
              <a:rPr lang="en-US" smtClean="0"/>
              <a:t>9/29/15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5AB0B-DA8E-D741-8194-2D9007137F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435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E6F0C-E889-AA45-A4A1-7828C40D06A7}" type="datetimeFigureOut">
              <a:rPr lang="en-US" smtClean="0"/>
              <a:t>9/29/15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5AB0B-DA8E-D741-8194-2D9007137F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9992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E6F0C-E889-AA45-A4A1-7828C40D06A7}" type="datetimeFigureOut">
              <a:rPr lang="en-US" smtClean="0"/>
              <a:t>9/29/15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5AB0B-DA8E-D741-8194-2D9007137F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9252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E6F0C-E889-AA45-A4A1-7828C40D06A7}" type="datetimeFigureOut">
              <a:rPr lang="en-US" smtClean="0"/>
              <a:t>9/29/15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5AB0B-DA8E-D741-8194-2D9007137F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2437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5E6F0C-E889-AA45-A4A1-7828C40D06A7}" type="datetimeFigureOut">
              <a:rPr lang="en-US" smtClean="0"/>
              <a:t>9/29/15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45AB0B-DA8E-D741-8194-2D9007137F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4876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jp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jp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jp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4" Type="http://schemas.openxmlformats.org/officeDocument/2006/relationships/image" Target="../media/image9.jp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7250" y="784880"/>
            <a:ext cx="7236596" cy="2319964"/>
          </a:xfrm>
        </p:spPr>
        <p:txBody>
          <a:bodyPr>
            <a:noAutofit/>
          </a:bodyPr>
          <a:lstStyle/>
          <a:p>
            <a:pPr algn="l"/>
            <a:r>
              <a:rPr lang="en-US" sz="5400" b="1" dirty="0" smtClean="0">
                <a:solidFill>
                  <a:schemeClr val="accent1"/>
                </a:solidFill>
                <a:latin typeface="Arial"/>
                <a:cs typeface="Arial"/>
              </a:rPr>
              <a:t>Pronoun</a:t>
            </a:r>
            <a:r>
              <a:rPr lang="en-US" sz="5400" b="1" dirty="0" smtClean="0">
                <a:latin typeface="Arial"/>
                <a:cs typeface="Arial"/>
              </a:rPr>
              <a:t> Case </a:t>
            </a:r>
            <a:br>
              <a:rPr lang="en-US" sz="5400" b="1" dirty="0" smtClean="0">
                <a:latin typeface="Arial"/>
                <a:cs typeface="Arial"/>
              </a:rPr>
            </a:br>
            <a:r>
              <a:rPr lang="en-US" sz="5400" b="1" dirty="0" smtClean="0">
                <a:latin typeface="Arial"/>
                <a:cs typeface="Arial"/>
              </a:rPr>
              <a:t>and </a:t>
            </a:r>
            <a:r>
              <a:rPr lang="en-US" sz="5400" b="1" dirty="0" smtClean="0">
                <a:solidFill>
                  <a:schemeClr val="bg1">
                    <a:lumMod val="75000"/>
                  </a:schemeClr>
                </a:solidFill>
                <a:latin typeface="Arial"/>
                <a:cs typeface="Arial"/>
              </a:rPr>
              <a:t>Perspective</a:t>
            </a:r>
            <a:endParaRPr lang="en-US" sz="5400" b="1" dirty="0">
              <a:solidFill>
                <a:schemeClr val="bg1">
                  <a:lumMod val="75000"/>
                </a:schemeClr>
              </a:solidFill>
              <a:latin typeface="Arial"/>
              <a:cs typeface="Arial"/>
            </a:endParaRPr>
          </a:p>
        </p:txBody>
      </p:sp>
      <p:pic>
        <p:nvPicPr>
          <p:cNvPr id="4" name="Picture 3" descr="erw-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3418" y="5468759"/>
            <a:ext cx="3288347" cy="101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4963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chemeClr val="accent1"/>
                </a:solidFill>
              </a:rPr>
              <a:t>Case</a:t>
            </a:r>
            <a:r>
              <a:rPr lang="en-US" b="1" dirty="0" smtClean="0"/>
              <a:t> and </a:t>
            </a:r>
            <a:r>
              <a:rPr lang="en-US" b="1" dirty="0" smtClean="0">
                <a:solidFill>
                  <a:srgbClr val="BFBFBF"/>
                </a:solidFill>
              </a:rPr>
              <a:t>Perspective</a:t>
            </a:r>
            <a:r>
              <a:rPr lang="en-US" b="1" dirty="0" smtClean="0"/>
              <a:t> Chart</a:t>
            </a:r>
            <a:endParaRPr lang="en-US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85130918"/>
              </p:ext>
            </p:extLst>
          </p:nvPr>
        </p:nvGraphicFramePr>
        <p:xfrm>
          <a:off x="457200" y="1600200"/>
          <a:ext cx="8229600" cy="488670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Subjective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Objective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Reflexive</a:t>
                      </a:r>
                      <a:endParaRPr lang="en-US" sz="2400" b="1" dirty="0"/>
                    </a:p>
                  </a:txBody>
                  <a:tcPr/>
                </a:tc>
              </a:tr>
              <a:tr h="1365849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First-Person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/>
                        <a:t>I, we</a:t>
                      </a:r>
                      <a:endParaRPr lang="en-US" sz="2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/>
                        <a:t>me, us</a:t>
                      </a:r>
                      <a:endParaRPr lang="en-US" sz="2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/>
                        <a:t>myself, ourselves</a:t>
                      </a:r>
                      <a:endParaRPr lang="en-US" sz="2400" b="0" dirty="0"/>
                    </a:p>
                  </a:txBody>
                  <a:tcPr/>
                </a:tc>
              </a:tr>
              <a:tr h="1509174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Second-Person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/>
                        <a:t>you</a:t>
                      </a:r>
                      <a:endParaRPr lang="en-US" sz="2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/>
                        <a:t>you</a:t>
                      </a:r>
                      <a:endParaRPr lang="en-US" sz="2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/>
                        <a:t>yourself, yourselves</a:t>
                      </a:r>
                      <a:endParaRPr lang="en-US" sz="2400" b="0" dirty="0"/>
                    </a:p>
                  </a:txBody>
                  <a:tcPr/>
                </a:tc>
              </a:tr>
              <a:tr h="1251511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Third-Person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/>
                        <a:t>he,</a:t>
                      </a:r>
                      <a:r>
                        <a:rPr lang="en-US" sz="2400" b="0" baseline="0" dirty="0" smtClean="0"/>
                        <a:t> she, they, it, </a:t>
                      </a:r>
                      <a:endParaRPr lang="en-US" sz="2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/>
                        <a:t>him, her, them, it</a:t>
                      </a:r>
                      <a:endParaRPr lang="en-US" sz="2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/>
                        <a:t>himself, herself, themselves, itself</a:t>
                      </a:r>
                      <a:endParaRPr lang="en-US" sz="2400" b="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496362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hildren-planting-a-tre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7984" y="4096486"/>
            <a:ext cx="3932535" cy="27615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b="1" dirty="0" smtClean="0"/>
              <a:t>More </a:t>
            </a:r>
            <a:r>
              <a:rPr lang="en-US" b="1" dirty="0" smtClean="0">
                <a:solidFill>
                  <a:schemeClr val="bg1">
                    <a:lumMod val="75000"/>
                  </a:schemeClr>
                </a:solidFill>
              </a:rPr>
              <a:t>Examples</a:t>
            </a:r>
            <a:r>
              <a:rPr lang="en-US" b="1" dirty="0" smtClean="0"/>
              <a:t> of </a:t>
            </a:r>
            <a:r>
              <a:rPr lang="en-US" b="1" dirty="0" smtClean="0">
                <a:solidFill>
                  <a:schemeClr val="accent1"/>
                </a:solidFill>
              </a:rPr>
              <a:t>Pronoun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chemeClr val="bg1">
                    <a:lumMod val="75000"/>
                  </a:schemeClr>
                </a:solidFill>
              </a:rPr>
              <a:t>Case</a:t>
            </a:r>
            <a:endParaRPr lang="en-US" b="1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i="1" dirty="0" smtClean="0"/>
              <a:t>My Dad and _______ were planting a tree for Earth Day.</a:t>
            </a:r>
          </a:p>
          <a:p>
            <a:pPr marL="0" indent="0">
              <a:buNone/>
            </a:pPr>
            <a:endParaRPr lang="en-US" i="1" dirty="0"/>
          </a:p>
          <a:p>
            <a:pPr marL="0" indent="0">
              <a:buNone/>
            </a:pPr>
            <a:r>
              <a:rPr lang="en-US" dirty="0" smtClean="0"/>
              <a:t>Do we need a </a:t>
            </a:r>
            <a:r>
              <a:rPr lang="en-US" b="1" dirty="0" smtClean="0">
                <a:solidFill>
                  <a:schemeClr val="accent1"/>
                </a:solidFill>
              </a:rPr>
              <a:t>subjective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or </a:t>
            </a:r>
            <a:r>
              <a:rPr lang="en-US" b="1" dirty="0" smtClean="0">
                <a:solidFill>
                  <a:srgbClr val="BFBFBF"/>
                </a:solidFill>
              </a:rPr>
              <a:t>objective</a:t>
            </a:r>
            <a:r>
              <a:rPr lang="en-US" dirty="0" smtClean="0">
                <a:solidFill>
                  <a:srgbClr val="BFBFBF"/>
                </a:solidFill>
              </a:rPr>
              <a:t> </a:t>
            </a:r>
            <a:r>
              <a:rPr lang="en-US" dirty="0" smtClean="0"/>
              <a:t>pronoun?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3600" b="1" dirty="0" smtClean="0">
                <a:solidFill>
                  <a:srgbClr val="FF0000"/>
                </a:solidFill>
              </a:rPr>
              <a:t>Subjective</a:t>
            </a:r>
            <a:endParaRPr lang="en-US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70279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 xmlns:p14="http://schemas.microsoft.com/office/powerpoint/2010/main">
        <p:cut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9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appy-students-working-on-a-project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4204" y="4077736"/>
            <a:ext cx="4668353" cy="278026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b="1" dirty="0"/>
              <a:t>More </a:t>
            </a:r>
            <a:r>
              <a:rPr lang="en-US" b="1" dirty="0">
                <a:solidFill>
                  <a:schemeClr val="bg1">
                    <a:lumMod val="75000"/>
                  </a:schemeClr>
                </a:solidFill>
              </a:rPr>
              <a:t>Examples</a:t>
            </a:r>
            <a:r>
              <a:rPr lang="en-US" b="1" dirty="0"/>
              <a:t> of </a:t>
            </a:r>
            <a:r>
              <a:rPr lang="en-US" b="1" dirty="0">
                <a:solidFill>
                  <a:schemeClr val="accent1"/>
                </a:solidFill>
              </a:rPr>
              <a:t>Pronoun</a:t>
            </a:r>
            <a:r>
              <a:rPr lang="en-US" b="1" dirty="0"/>
              <a:t> </a:t>
            </a:r>
            <a:r>
              <a:rPr lang="en-US" b="1" dirty="0">
                <a:solidFill>
                  <a:schemeClr val="bg1">
                    <a:lumMod val="75000"/>
                  </a:schemeClr>
                </a:solidFill>
              </a:rPr>
              <a:t>Case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i="1" dirty="0" smtClean="0"/>
              <a:t>Alyssa was pleased when the teacher put ______ and Ahmad in a group. </a:t>
            </a:r>
          </a:p>
          <a:p>
            <a:pPr marL="0" indent="0">
              <a:buNone/>
            </a:pPr>
            <a:endParaRPr lang="en-US" i="1" dirty="0"/>
          </a:p>
          <a:p>
            <a:pPr marL="0" indent="0">
              <a:buNone/>
            </a:pPr>
            <a:r>
              <a:rPr lang="en-US" dirty="0" smtClean="0"/>
              <a:t>Do we need a </a:t>
            </a:r>
            <a:r>
              <a:rPr lang="en-US" b="1" dirty="0" smtClean="0">
                <a:solidFill>
                  <a:schemeClr val="accent1"/>
                </a:solidFill>
              </a:rPr>
              <a:t>subjective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or </a:t>
            </a:r>
            <a:r>
              <a:rPr lang="en-US" b="1" dirty="0" smtClean="0">
                <a:solidFill>
                  <a:srgbClr val="BFBFBF"/>
                </a:solidFill>
              </a:rPr>
              <a:t>objective</a:t>
            </a:r>
            <a:r>
              <a:rPr lang="en-US" dirty="0" smtClean="0">
                <a:solidFill>
                  <a:srgbClr val="BFBFBF"/>
                </a:solidFill>
              </a:rPr>
              <a:t> </a:t>
            </a:r>
            <a:r>
              <a:rPr lang="en-US" dirty="0" smtClean="0"/>
              <a:t>pronoun?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3600" b="1" dirty="0" smtClean="0">
                <a:solidFill>
                  <a:srgbClr val="FF0000"/>
                </a:solidFill>
              </a:rPr>
              <a:t>Objective</a:t>
            </a:r>
            <a:endParaRPr lang="en-US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93209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 xmlns:p14="http://schemas.microsoft.com/office/powerpoint/2010/main">
        <p:cut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9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nurs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58177" y="2318972"/>
            <a:ext cx="3316528" cy="442859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b="1" dirty="0"/>
              <a:t>More </a:t>
            </a:r>
            <a:r>
              <a:rPr lang="en-US" b="1" dirty="0">
                <a:solidFill>
                  <a:schemeClr val="bg1">
                    <a:lumMod val="75000"/>
                  </a:schemeClr>
                </a:solidFill>
              </a:rPr>
              <a:t>Examples</a:t>
            </a:r>
            <a:r>
              <a:rPr lang="en-US" b="1" dirty="0"/>
              <a:t> of </a:t>
            </a:r>
            <a:r>
              <a:rPr lang="en-US" b="1" dirty="0">
                <a:solidFill>
                  <a:schemeClr val="accent1"/>
                </a:solidFill>
              </a:rPr>
              <a:t>Pronoun</a:t>
            </a:r>
            <a:r>
              <a:rPr lang="en-US" b="1" dirty="0"/>
              <a:t> </a:t>
            </a:r>
            <a:r>
              <a:rPr lang="en-US" b="1" dirty="0">
                <a:solidFill>
                  <a:schemeClr val="bg1">
                    <a:lumMod val="75000"/>
                  </a:schemeClr>
                </a:solidFill>
              </a:rPr>
              <a:t>Case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i="1" dirty="0" smtClean="0"/>
              <a:t>The patient tried to run from Nurse Christie but </a:t>
            </a:r>
            <a:r>
              <a:rPr lang="en-US" i="1" dirty="0"/>
              <a:t>______</a:t>
            </a:r>
            <a:r>
              <a:rPr lang="en-US" i="1" dirty="0" smtClean="0"/>
              <a:t>was faster than ______.</a:t>
            </a:r>
          </a:p>
          <a:p>
            <a:pPr marL="0" indent="0">
              <a:buNone/>
            </a:pPr>
            <a:endParaRPr lang="en-US" i="1" dirty="0"/>
          </a:p>
          <a:p>
            <a:pPr marL="0" indent="0">
              <a:buNone/>
            </a:pPr>
            <a:r>
              <a:rPr lang="en-US" dirty="0" smtClean="0"/>
              <a:t>Do we need a </a:t>
            </a:r>
            <a:r>
              <a:rPr lang="en-US" b="1" dirty="0" smtClean="0">
                <a:solidFill>
                  <a:schemeClr val="accent1"/>
                </a:solidFill>
              </a:rPr>
              <a:t>subjective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or </a:t>
            </a:r>
            <a:r>
              <a:rPr lang="en-US" b="1" dirty="0" smtClean="0">
                <a:solidFill>
                  <a:srgbClr val="BFBFBF"/>
                </a:solidFill>
              </a:rPr>
              <a:t>objective</a:t>
            </a:r>
            <a:r>
              <a:rPr lang="en-US" dirty="0" smtClean="0">
                <a:solidFill>
                  <a:srgbClr val="BFBFBF"/>
                </a:solidFill>
              </a:rPr>
              <a:t> </a:t>
            </a:r>
            <a:r>
              <a:rPr lang="en-US" dirty="0" smtClean="0"/>
              <a:t>pronoun?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3600" b="1" dirty="0" smtClean="0">
                <a:solidFill>
                  <a:srgbClr val="FF0000"/>
                </a:solidFill>
              </a:rPr>
              <a:t>Subjective</a:t>
            </a:r>
            <a:endParaRPr lang="en-US" sz="3600" b="1" dirty="0">
              <a:solidFill>
                <a:srgbClr val="BFBFB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98622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 xmlns:p14="http://schemas.microsoft.com/office/powerpoint/2010/main">
        <p:cut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9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chemeClr val="accent1"/>
                </a:solidFill>
              </a:rPr>
              <a:t>Review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/>
          </a:bodyPr>
          <a:lstStyle/>
          <a:p>
            <a:endParaRPr lang="en-US" sz="800" b="1" dirty="0" smtClean="0">
              <a:solidFill>
                <a:srgbClr val="FF0000"/>
              </a:solidFill>
            </a:endParaRPr>
          </a:p>
          <a:p>
            <a:pPr>
              <a:lnSpc>
                <a:spcPct val="120000"/>
              </a:lnSpc>
            </a:pPr>
            <a:r>
              <a:rPr lang="en-US" b="1" dirty="0" smtClean="0">
                <a:solidFill>
                  <a:srgbClr val="FF0000"/>
                </a:solidFill>
              </a:rPr>
              <a:t>Subjective </a:t>
            </a:r>
            <a:r>
              <a:rPr lang="en-US" dirty="0" smtClean="0"/>
              <a:t>pronouns take </a:t>
            </a:r>
            <a:r>
              <a:rPr lang="en-US" b="1" dirty="0" smtClean="0">
                <a:solidFill>
                  <a:srgbClr val="BFBFBF"/>
                </a:solidFill>
              </a:rPr>
              <a:t>verbs</a:t>
            </a:r>
            <a:r>
              <a:rPr lang="en-US" dirty="0" smtClean="0"/>
              <a:t>.</a:t>
            </a:r>
          </a:p>
          <a:p>
            <a:pPr>
              <a:lnSpc>
                <a:spcPct val="120000"/>
              </a:lnSpc>
            </a:pPr>
            <a:endParaRPr lang="en-US" sz="2000" dirty="0" smtClean="0"/>
          </a:p>
          <a:p>
            <a:pPr>
              <a:lnSpc>
                <a:spcPct val="120000"/>
              </a:lnSpc>
            </a:pPr>
            <a:r>
              <a:rPr lang="en-US" b="1" dirty="0" smtClean="0">
                <a:solidFill>
                  <a:schemeClr val="accent1"/>
                </a:solidFill>
              </a:rPr>
              <a:t>Objective </a:t>
            </a:r>
            <a:r>
              <a:rPr lang="en-US" dirty="0" smtClean="0"/>
              <a:t>pronouns do </a:t>
            </a:r>
            <a:r>
              <a:rPr lang="en-US" b="1" dirty="0" smtClean="0"/>
              <a:t>not</a:t>
            </a:r>
            <a:r>
              <a:rPr lang="en-US" dirty="0" smtClean="0"/>
              <a:t> take </a:t>
            </a:r>
            <a:r>
              <a:rPr lang="en-US" b="1" dirty="0" smtClean="0">
                <a:solidFill>
                  <a:srgbClr val="BFBFBF"/>
                </a:solidFill>
              </a:rPr>
              <a:t>verbs</a:t>
            </a:r>
            <a:r>
              <a:rPr lang="en-US" dirty="0" smtClean="0"/>
              <a:t>.</a:t>
            </a:r>
          </a:p>
          <a:p>
            <a:pPr>
              <a:lnSpc>
                <a:spcPct val="120000"/>
              </a:lnSpc>
            </a:pPr>
            <a:endParaRPr lang="en-US" sz="2000" dirty="0" smtClean="0"/>
          </a:p>
          <a:p>
            <a:pPr>
              <a:lnSpc>
                <a:spcPct val="120000"/>
              </a:lnSpc>
            </a:pPr>
            <a:r>
              <a:rPr lang="en-US" b="1" dirty="0" smtClean="0">
                <a:solidFill>
                  <a:schemeClr val="accent1"/>
                </a:solidFill>
              </a:rPr>
              <a:t>Reflexive</a:t>
            </a:r>
            <a:r>
              <a:rPr lang="en-US" b="1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dirty="0" smtClean="0"/>
              <a:t>pronouns reflect on the subject.</a:t>
            </a:r>
          </a:p>
        </p:txBody>
      </p:sp>
    </p:spTree>
    <p:extLst>
      <p:ext uri="{BB962C8B-B14F-4D97-AF65-F5344CB8AC3E}">
        <p14:creationId xmlns:p14="http://schemas.microsoft.com/office/powerpoint/2010/main" val="21292782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erw-log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3418" y="5468759"/>
            <a:ext cx="3288347" cy="101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0267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irate-captain-on-skull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7179" y="2963135"/>
            <a:ext cx="2916820" cy="389486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chemeClr val="accent1"/>
                </a:solidFill>
              </a:rPr>
              <a:t>Subjects </a:t>
            </a:r>
            <a:r>
              <a:rPr lang="en-US" b="1" dirty="0" smtClean="0"/>
              <a:t>and </a:t>
            </a:r>
            <a:r>
              <a:rPr lang="en-US" b="1" dirty="0" smtClean="0">
                <a:solidFill>
                  <a:schemeClr val="bg1">
                    <a:lumMod val="75000"/>
                  </a:schemeClr>
                </a:solidFill>
              </a:rPr>
              <a:t>Objects</a:t>
            </a:r>
            <a:endParaRPr lang="en-US" b="1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>
                <a:solidFill>
                  <a:schemeClr val="accent1"/>
                </a:solidFill>
              </a:rPr>
              <a:t>Nouns</a:t>
            </a:r>
            <a:r>
              <a:rPr lang="en-US" b="1" dirty="0" smtClean="0"/>
              <a:t> that take verbs are </a:t>
            </a:r>
            <a:r>
              <a:rPr lang="en-US" b="1" dirty="0" smtClean="0">
                <a:solidFill>
                  <a:srgbClr val="FF0000"/>
                </a:solidFill>
              </a:rPr>
              <a:t>subjects</a:t>
            </a:r>
            <a:endParaRPr lang="en-US" b="1" dirty="0" smtClean="0"/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Nouns</a:t>
            </a:r>
            <a:r>
              <a:rPr lang="en-US" b="1" dirty="0" smtClean="0"/>
              <a:t> that do not take verbs are </a:t>
            </a:r>
            <a:r>
              <a:rPr lang="en-US" b="1" dirty="0" smtClean="0">
                <a:solidFill>
                  <a:schemeClr val="bg1">
                    <a:lumMod val="75000"/>
                  </a:schemeClr>
                </a:solidFill>
              </a:rPr>
              <a:t>objects</a:t>
            </a:r>
            <a:endParaRPr lang="en-US" b="1" dirty="0" smtClean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i="1" dirty="0" smtClean="0">
                <a:solidFill>
                  <a:srgbClr val="000000"/>
                </a:solidFill>
              </a:rPr>
              <a:t>Captain Jones </a:t>
            </a:r>
            <a:r>
              <a:rPr lang="en-US" b="1" i="1" dirty="0" smtClean="0">
                <a:solidFill>
                  <a:schemeClr val="accent1"/>
                </a:solidFill>
              </a:rPr>
              <a:t>waved </a:t>
            </a:r>
            <a:r>
              <a:rPr lang="en-US" i="1" dirty="0" smtClean="0"/>
              <a:t>around </a:t>
            </a:r>
            <a:br>
              <a:rPr lang="en-US" i="1" dirty="0" smtClean="0"/>
            </a:br>
            <a:r>
              <a:rPr lang="en-US" i="1" dirty="0" smtClean="0"/>
              <a:t>his </a:t>
            </a:r>
            <a:r>
              <a:rPr lang="en-US" b="1" i="1" dirty="0" smtClean="0">
                <a:solidFill>
                  <a:srgbClr val="000000"/>
                </a:solidFill>
              </a:rPr>
              <a:t>saber</a:t>
            </a:r>
            <a:r>
              <a:rPr lang="en-US" i="1" dirty="0" smtClean="0">
                <a:solidFill>
                  <a:srgbClr val="000000"/>
                </a:solidFill>
              </a:rPr>
              <a:t> </a:t>
            </a:r>
            <a:r>
              <a:rPr lang="en-US" i="1" dirty="0" smtClean="0"/>
              <a:t>and </a:t>
            </a:r>
            <a:r>
              <a:rPr lang="en-US" b="1" i="1" dirty="0" smtClean="0">
                <a:solidFill>
                  <a:schemeClr val="accent1"/>
                </a:solidFill>
              </a:rPr>
              <a:t>threatened</a:t>
            </a:r>
            <a:r>
              <a:rPr lang="en-US" i="1" dirty="0" smtClean="0">
                <a:solidFill>
                  <a:schemeClr val="accent1"/>
                </a:solidFill>
              </a:rPr>
              <a:t> </a:t>
            </a:r>
            <a:r>
              <a:rPr lang="en-US" i="1" dirty="0" smtClean="0"/>
              <a:t>the</a:t>
            </a:r>
            <a:br>
              <a:rPr lang="en-US" i="1" dirty="0" smtClean="0"/>
            </a:br>
            <a:r>
              <a:rPr lang="en-US" b="1" i="1" dirty="0" smtClean="0">
                <a:solidFill>
                  <a:srgbClr val="000000"/>
                </a:solidFill>
              </a:rPr>
              <a:t>landlubbers</a:t>
            </a:r>
            <a:r>
              <a:rPr lang="en-US" i="1" dirty="0" smtClean="0"/>
              <a:t>. </a:t>
            </a:r>
          </a:p>
          <a:p>
            <a:pPr marL="0" indent="0">
              <a:buNone/>
            </a:pPr>
            <a:endParaRPr lang="en-US" b="1" i="1" dirty="0"/>
          </a:p>
          <a:p>
            <a:pPr marL="0" indent="0">
              <a:buNone/>
            </a:pPr>
            <a:r>
              <a:rPr lang="en-US" b="1" dirty="0" smtClean="0"/>
              <a:t>Which </a:t>
            </a:r>
            <a:r>
              <a:rPr lang="en-US" b="1" dirty="0" smtClean="0">
                <a:solidFill>
                  <a:srgbClr val="FF0000"/>
                </a:solidFill>
              </a:rPr>
              <a:t>noun</a:t>
            </a:r>
            <a:r>
              <a:rPr lang="en-US" b="1" dirty="0" smtClean="0"/>
              <a:t> is the </a:t>
            </a:r>
            <a:r>
              <a:rPr lang="en-US" b="1" dirty="0" smtClean="0">
                <a:solidFill>
                  <a:srgbClr val="FF0000"/>
                </a:solidFill>
              </a:rPr>
              <a:t>subject</a:t>
            </a:r>
            <a:r>
              <a:rPr lang="en-US" b="1" dirty="0" smtClean="0"/>
              <a:t>?</a:t>
            </a:r>
          </a:p>
          <a:p>
            <a:pPr marL="0" indent="0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9223324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kateboarder-reading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0995" y="2687066"/>
            <a:ext cx="2910385" cy="417093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chemeClr val="accent1"/>
                </a:solidFill>
              </a:rPr>
              <a:t>Pronoun </a:t>
            </a:r>
            <a:r>
              <a:rPr lang="en-US" b="1" dirty="0" smtClean="0">
                <a:solidFill>
                  <a:schemeClr val="bg1">
                    <a:lumMod val="75000"/>
                  </a:schemeClr>
                </a:solidFill>
              </a:rPr>
              <a:t>Case</a:t>
            </a:r>
            <a:endParaRPr lang="en-US" b="1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070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Some pronouns change form based on whether they are subjects or object</a:t>
            </a:r>
          </a:p>
          <a:p>
            <a:pPr marL="0" indent="0">
              <a:buNone/>
            </a:pPr>
            <a:endParaRPr lang="en-US" sz="2400" b="1" dirty="0"/>
          </a:p>
          <a:p>
            <a:pPr marL="0" indent="0">
              <a:buNone/>
            </a:pPr>
            <a:r>
              <a:rPr lang="en-US" b="1" i="1" dirty="0" smtClean="0">
                <a:solidFill>
                  <a:schemeClr val="accent1"/>
                </a:solidFill>
              </a:rPr>
              <a:t>I </a:t>
            </a:r>
            <a:r>
              <a:rPr lang="en-US" b="1" i="1" dirty="0" smtClean="0">
                <a:solidFill>
                  <a:schemeClr val="bg1">
                    <a:lumMod val="75000"/>
                  </a:schemeClr>
                </a:solidFill>
              </a:rPr>
              <a:t>taught </a:t>
            </a:r>
            <a:r>
              <a:rPr lang="en-US" b="1" i="1" dirty="0" smtClean="0">
                <a:solidFill>
                  <a:srgbClr val="FF0000"/>
                </a:solidFill>
              </a:rPr>
              <a:t>myself</a:t>
            </a:r>
            <a:r>
              <a:rPr lang="en-US" b="1" i="1" dirty="0" smtClean="0"/>
              <a:t> </a:t>
            </a:r>
            <a:r>
              <a:rPr lang="en-US" i="1" dirty="0" smtClean="0"/>
              <a:t>to</a:t>
            </a:r>
            <a:r>
              <a:rPr lang="en-US" b="1" i="1" dirty="0" smtClean="0"/>
              <a:t> </a:t>
            </a:r>
            <a:r>
              <a:rPr lang="en-US" i="1" dirty="0" smtClean="0"/>
              <a:t>skateboard</a:t>
            </a:r>
            <a:br>
              <a:rPr lang="en-US" i="1" dirty="0" smtClean="0"/>
            </a:br>
            <a:r>
              <a:rPr lang="en-US" i="1" dirty="0" smtClean="0"/>
              <a:t>because nobody else </a:t>
            </a:r>
            <a:r>
              <a:rPr lang="en-US" b="1" i="1" dirty="0" smtClean="0">
                <a:solidFill>
                  <a:srgbClr val="BFBFBF"/>
                </a:solidFill>
              </a:rPr>
              <a:t>would </a:t>
            </a:r>
            <a:br>
              <a:rPr lang="en-US" b="1" i="1" dirty="0" smtClean="0">
                <a:solidFill>
                  <a:srgbClr val="BFBFBF"/>
                </a:solidFill>
              </a:rPr>
            </a:br>
            <a:r>
              <a:rPr lang="en-US" b="1" i="1" dirty="0" smtClean="0">
                <a:solidFill>
                  <a:srgbClr val="BFBFBF"/>
                </a:solidFill>
              </a:rPr>
              <a:t>teach</a:t>
            </a:r>
            <a:r>
              <a:rPr lang="en-US" i="1" dirty="0"/>
              <a:t> </a:t>
            </a:r>
            <a:r>
              <a:rPr lang="en-US" b="1" i="1" dirty="0" smtClean="0">
                <a:solidFill>
                  <a:srgbClr val="FF0000"/>
                </a:solidFill>
              </a:rPr>
              <a:t>me</a:t>
            </a:r>
            <a:r>
              <a:rPr lang="en-US" i="1" dirty="0" smtClean="0"/>
              <a:t>.</a:t>
            </a:r>
          </a:p>
          <a:p>
            <a:pPr marL="0" indent="0">
              <a:buNone/>
            </a:pPr>
            <a:endParaRPr lang="en-US" sz="2400" b="1" i="1" dirty="0"/>
          </a:p>
          <a:p>
            <a:pPr marL="0" indent="0">
              <a:buNone/>
            </a:pPr>
            <a:r>
              <a:rPr lang="en-US" sz="3000" dirty="0" smtClean="0"/>
              <a:t>When do we use </a:t>
            </a:r>
            <a:r>
              <a:rPr lang="en-US" sz="3000" i="1" dirty="0" smtClean="0">
                <a:solidFill>
                  <a:srgbClr val="FF0000"/>
                </a:solidFill>
              </a:rPr>
              <a:t>I</a:t>
            </a:r>
            <a:r>
              <a:rPr lang="en-US" sz="3000" dirty="0" smtClean="0"/>
              <a:t>?</a:t>
            </a:r>
            <a:br>
              <a:rPr lang="en-US" sz="3000" dirty="0" smtClean="0"/>
            </a:br>
            <a:r>
              <a:rPr lang="en-US" sz="3000" dirty="0" smtClean="0"/>
              <a:t>When do we use </a:t>
            </a:r>
            <a:r>
              <a:rPr lang="en-US" sz="3000" b="1" i="1" dirty="0" smtClean="0">
                <a:solidFill>
                  <a:srgbClr val="FF0000"/>
                </a:solidFill>
              </a:rPr>
              <a:t>me</a:t>
            </a:r>
            <a:r>
              <a:rPr lang="en-US" sz="3000" dirty="0" smtClean="0"/>
              <a:t>?</a:t>
            </a:r>
            <a:br>
              <a:rPr lang="en-US" sz="3000" dirty="0" smtClean="0"/>
            </a:br>
            <a:r>
              <a:rPr lang="en-US" sz="3000" dirty="0" smtClean="0"/>
              <a:t>When do we use </a:t>
            </a:r>
            <a:r>
              <a:rPr lang="en-US" sz="3000" b="1" i="1" dirty="0" smtClean="0">
                <a:solidFill>
                  <a:srgbClr val="FF0000"/>
                </a:solidFill>
              </a:rPr>
              <a:t>myself</a:t>
            </a:r>
            <a:r>
              <a:rPr lang="en-US" sz="3000" dirty="0" smtClean="0"/>
              <a:t>?</a:t>
            </a:r>
          </a:p>
          <a:p>
            <a:pPr marL="0" indent="0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64590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chemeClr val="bg1">
                    <a:lumMod val="75000"/>
                  </a:schemeClr>
                </a:solidFill>
                <a:latin typeface="Arial"/>
                <a:cs typeface="Arial"/>
              </a:rPr>
              <a:t>Who </a:t>
            </a:r>
            <a:r>
              <a:rPr lang="en-US" b="1" dirty="0" smtClean="0">
                <a:solidFill>
                  <a:srgbClr val="FF0000"/>
                </a:solidFill>
                <a:latin typeface="Arial"/>
                <a:cs typeface="Arial"/>
              </a:rPr>
              <a:t>Cares</a:t>
            </a:r>
            <a:r>
              <a:rPr lang="en-US" b="1" dirty="0" smtClean="0">
                <a:solidFill>
                  <a:schemeClr val="bg1">
                    <a:lumMod val="75000"/>
                  </a:schemeClr>
                </a:solidFill>
                <a:latin typeface="Arial"/>
                <a:cs typeface="Arial"/>
              </a:rPr>
              <a:t>?</a:t>
            </a:r>
            <a:endParaRPr lang="en-US" b="1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1523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latin typeface="Arial"/>
                <a:cs typeface="Arial"/>
              </a:rPr>
              <a:t>You sound more intelligent when you choose the correct pronoun case.</a:t>
            </a:r>
          </a:p>
          <a:p>
            <a:pPr marL="0" indent="0">
              <a:buNone/>
            </a:pPr>
            <a:endParaRPr lang="en-US" b="1" i="1" dirty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n-US" dirty="0" smtClean="0">
                <a:latin typeface="Arial"/>
                <a:cs typeface="Arial"/>
              </a:rPr>
              <a:t>Don’t you want to sound more intelligent?</a:t>
            </a:r>
            <a:endParaRPr lang="en-US" dirty="0">
              <a:latin typeface="Arial"/>
              <a:cs typeface="Arial"/>
            </a:endParaRPr>
          </a:p>
          <a:p>
            <a:pPr marL="0" indent="0">
              <a:buNone/>
            </a:pPr>
            <a:endParaRPr lang="en-US" sz="3600" b="1" dirty="0" smtClean="0">
              <a:latin typeface="Arial"/>
              <a:cs typeface="Arial"/>
            </a:endParaRPr>
          </a:p>
          <a:p>
            <a:pPr marL="0" indent="0">
              <a:buNone/>
            </a:pPr>
            <a:endParaRPr lang="en-US" sz="3600" b="1" dirty="0" smtClean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n-US" sz="2600" b="1" i="1" dirty="0">
                <a:cs typeface="Arial"/>
              </a:rPr>
              <a:t>CCSS.ELA-LITERACY.CCRA.L</a:t>
            </a:r>
            <a:r>
              <a:rPr lang="en-US" sz="2600" b="1" i="1" dirty="0" smtClean="0">
                <a:cs typeface="Arial"/>
              </a:rPr>
              <a:t>.1: </a:t>
            </a:r>
            <a:r>
              <a:rPr lang="en-US" sz="2600" dirty="0" smtClean="0">
                <a:cs typeface="Arial"/>
              </a:rPr>
              <a:t>Demonstrate </a:t>
            </a:r>
            <a:r>
              <a:rPr lang="en-US" sz="2600" dirty="0">
                <a:cs typeface="Arial"/>
              </a:rPr>
              <a:t>command of the conventions of standard English grammar and usage when writing or speaking.</a:t>
            </a:r>
            <a:endParaRPr lang="en-US" sz="26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17492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ilgrim-with-gun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1313" y="3147180"/>
            <a:ext cx="2902685" cy="371081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rgbClr val="FF0000"/>
                </a:solidFill>
              </a:rPr>
              <a:t>Subjective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chemeClr val="bg1">
                    <a:lumMod val="75000"/>
                  </a:schemeClr>
                </a:solidFill>
              </a:rPr>
              <a:t>Pronouns</a:t>
            </a:r>
            <a:endParaRPr lang="en-US" b="1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33420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Personal pronouns that take a verb</a:t>
            </a:r>
          </a:p>
          <a:p>
            <a:pPr marL="0" indent="0">
              <a:buNone/>
            </a:pPr>
            <a:endParaRPr lang="en-US" sz="1600" b="1" dirty="0" smtClean="0"/>
          </a:p>
          <a:p>
            <a:pPr marL="0" indent="0">
              <a:buNone/>
            </a:pPr>
            <a:r>
              <a:rPr lang="en-US" dirty="0" smtClean="0"/>
              <a:t>I, we, you, he, she, they, them, it</a:t>
            </a:r>
            <a:endParaRPr lang="en-US" dirty="0"/>
          </a:p>
          <a:p>
            <a:pPr marL="0" indent="0">
              <a:buNone/>
            </a:pPr>
            <a:endParaRPr lang="en-US" sz="1600" b="1" dirty="0" smtClean="0"/>
          </a:p>
          <a:p>
            <a:pPr marL="0" indent="0">
              <a:buNone/>
            </a:pPr>
            <a:r>
              <a:rPr lang="en-US" sz="3600" b="1" dirty="0" smtClean="0"/>
              <a:t>Example</a:t>
            </a:r>
          </a:p>
          <a:p>
            <a:pPr marL="0" indent="0">
              <a:buNone/>
            </a:pPr>
            <a:endParaRPr lang="en-US" sz="800" b="1" i="1" dirty="0" smtClean="0"/>
          </a:p>
          <a:p>
            <a:pPr marL="0" indent="0">
              <a:buNone/>
            </a:pPr>
            <a:endParaRPr lang="en-US" sz="800" b="1" i="1" dirty="0"/>
          </a:p>
          <a:p>
            <a:pPr marL="0" indent="0">
              <a:buNone/>
            </a:pPr>
            <a:r>
              <a:rPr lang="en-US" i="1" dirty="0" smtClean="0"/>
              <a:t>When</a:t>
            </a:r>
            <a:r>
              <a:rPr lang="en-US" b="1" i="1" dirty="0" smtClean="0"/>
              <a:t> </a:t>
            </a:r>
            <a:r>
              <a:rPr lang="en-US" b="1" i="1" dirty="0" smtClean="0">
                <a:solidFill>
                  <a:schemeClr val="accent1"/>
                </a:solidFill>
              </a:rPr>
              <a:t>we</a:t>
            </a:r>
            <a:r>
              <a:rPr lang="en-US" i="1" dirty="0" smtClean="0">
                <a:solidFill>
                  <a:schemeClr val="accent1"/>
                </a:solidFill>
              </a:rPr>
              <a:t> </a:t>
            </a:r>
            <a:r>
              <a:rPr lang="en-US" b="1" i="1" dirty="0" smtClean="0">
                <a:solidFill>
                  <a:schemeClr val="bg1">
                    <a:lumMod val="75000"/>
                  </a:schemeClr>
                </a:solidFill>
              </a:rPr>
              <a:t>arrived</a:t>
            </a:r>
            <a:r>
              <a:rPr lang="en-US" i="1" dirty="0" smtClean="0"/>
              <a:t> in the new country,</a:t>
            </a:r>
            <a:br>
              <a:rPr lang="en-US" i="1" dirty="0" smtClean="0"/>
            </a:br>
            <a:r>
              <a:rPr lang="en-US" b="1" i="1" dirty="0" smtClean="0">
                <a:solidFill>
                  <a:srgbClr val="FF0000"/>
                </a:solidFill>
              </a:rPr>
              <a:t>we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b="1" i="1" dirty="0" smtClean="0">
                <a:solidFill>
                  <a:srgbClr val="BFBFBF"/>
                </a:solidFill>
              </a:rPr>
              <a:t>were bearing </a:t>
            </a:r>
            <a:r>
              <a:rPr lang="en-US" i="1" dirty="0" smtClean="0"/>
              <a:t>gifts for the natives.</a:t>
            </a:r>
          </a:p>
          <a:p>
            <a:pPr marL="0" indent="0">
              <a:buNone/>
            </a:pPr>
            <a:endParaRPr lang="en-US" sz="2800" i="1" dirty="0"/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90362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native-american-with-bow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5705" y="3128776"/>
            <a:ext cx="3389451" cy="372922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rgbClr val="FF0000"/>
                </a:solidFill>
              </a:rPr>
              <a:t>Objective </a:t>
            </a:r>
            <a:r>
              <a:rPr lang="en-US" b="1" dirty="0" smtClean="0">
                <a:solidFill>
                  <a:schemeClr val="bg1">
                    <a:lumMod val="75000"/>
                  </a:schemeClr>
                </a:solidFill>
              </a:rPr>
              <a:t>Pronouns</a:t>
            </a:r>
            <a:endParaRPr lang="en-US" b="1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33420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Personal pronouns that do not take verbs</a:t>
            </a:r>
          </a:p>
          <a:p>
            <a:pPr marL="0" indent="0">
              <a:buNone/>
            </a:pPr>
            <a:endParaRPr lang="en-US" sz="1600" b="1" dirty="0" smtClean="0"/>
          </a:p>
          <a:p>
            <a:pPr marL="0" indent="0">
              <a:buNone/>
            </a:pPr>
            <a:r>
              <a:rPr lang="en-US" dirty="0" smtClean="0"/>
              <a:t>Me, us, you, it, him, her, them</a:t>
            </a:r>
            <a:endParaRPr lang="en-US" dirty="0"/>
          </a:p>
          <a:p>
            <a:pPr marL="0" indent="0">
              <a:buNone/>
            </a:pPr>
            <a:endParaRPr lang="en-US" sz="1600" b="1" dirty="0" smtClean="0"/>
          </a:p>
          <a:p>
            <a:pPr marL="0" indent="0">
              <a:buNone/>
            </a:pPr>
            <a:r>
              <a:rPr lang="en-US" sz="3600" b="1" dirty="0" smtClean="0"/>
              <a:t>Example</a:t>
            </a:r>
          </a:p>
          <a:p>
            <a:pPr marL="0" indent="0">
              <a:buNone/>
            </a:pPr>
            <a:endParaRPr lang="en-US" sz="800" b="1" i="1" dirty="0" smtClean="0"/>
          </a:p>
          <a:p>
            <a:pPr marL="0" indent="0">
              <a:buNone/>
            </a:pPr>
            <a:endParaRPr lang="en-US" sz="800" b="1" i="1" dirty="0"/>
          </a:p>
          <a:p>
            <a:pPr marL="0" indent="0">
              <a:buNone/>
            </a:pPr>
            <a:r>
              <a:rPr lang="en-US" i="1" dirty="0" smtClean="0"/>
              <a:t>The natives </a:t>
            </a:r>
            <a:r>
              <a:rPr lang="en-US" b="1" i="1" dirty="0" smtClean="0">
                <a:solidFill>
                  <a:srgbClr val="BFBFBF"/>
                </a:solidFill>
              </a:rPr>
              <a:t>were</a:t>
            </a:r>
            <a:r>
              <a:rPr lang="en-US" i="1" dirty="0" smtClean="0">
                <a:solidFill>
                  <a:srgbClr val="BFBFBF"/>
                </a:solidFill>
              </a:rPr>
              <a:t> </a:t>
            </a:r>
            <a:r>
              <a:rPr lang="en-US" i="1" dirty="0" smtClean="0"/>
              <a:t>delighted to </a:t>
            </a:r>
            <a:br>
              <a:rPr lang="en-US" i="1" dirty="0" smtClean="0"/>
            </a:br>
            <a:r>
              <a:rPr lang="en-US" i="1" dirty="0" smtClean="0"/>
              <a:t>meet </a:t>
            </a:r>
            <a:r>
              <a:rPr lang="en-US" b="1" i="1" dirty="0" smtClean="0">
                <a:solidFill>
                  <a:schemeClr val="accent1"/>
                </a:solidFill>
              </a:rPr>
              <a:t>us</a:t>
            </a:r>
            <a:r>
              <a:rPr lang="en-US" i="1" dirty="0" smtClean="0"/>
              <a:t>.</a:t>
            </a:r>
          </a:p>
          <a:p>
            <a:pPr marL="0" indent="0">
              <a:buNone/>
            </a:pPr>
            <a:endParaRPr lang="en-US" sz="2800" i="1" dirty="0"/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24398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turkey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5862" y="3183226"/>
            <a:ext cx="2596839" cy="367477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rgbClr val="FF0000"/>
                </a:solidFill>
              </a:rPr>
              <a:t>Reflexive </a:t>
            </a:r>
            <a:r>
              <a:rPr lang="en-US" b="1" dirty="0" smtClean="0">
                <a:solidFill>
                  <a:schemeClr val="bg1">
                    <a:lumMod val="75000"/>
                  </a:schemeClr>
                </a:solidFill>
              </a:rPr>
              <a:t>Pronouns</a:t>
            </a:r>
            <a:endParaRPr lang="en-US" b="1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334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Must refer or reflect on the subject</a:t>
            </a:r>
          </a:p>
          <a:p>
            <a:pPr marL="0" indent="0">
              <a:buNone/>
            </a:pPr>
            <a:endParaRPr lang="en-US" sz="1600" b="1" dirty="0" smtClean="0"/>
          </a:p>
          <a:p>
            <a:pPr marL="0" indent="0">
              <a:buNone/>
            </a:pPr>
            <a:r>
              <a:rPr lang="en-US" dirty="0" smtClean="0"/>
              <a:t>Myself, ourselves, yourself, yourselves, himself, herself, themselves, itself</a:t>
            </a:r>
            <a:endParaRPr lang="en-US" dirty="0"/>
          </a:p>
          <a:p>
            <a:pPr marL="0" indent="0">
              <a:buNone/>
            </a:pPr>
            <a:endParaRPr lang="en-US" sz="1600" b="1" dirty="0" smtClean="0"/>
          </a:p>
          <a:p>
            <a:pPr marL="0" indent="0">
              <a:buNone/>
            </a:pPr>
            <a:r>
              <a:rPr lang="en-US" sz="3600" b="1" dirty="0" smtClean="0"/>
              <a:t>Example</a:t>
            </a:r>
          </a:p>
          <a:p>
            <a:pPr marL="0" indent="0">
              <a:buNone/>
            </a:pPr>
            <a:endParaRPr lang="en-US" sz="800" b="1" i="1" dirty="0"/>
          </a:p>
          <a:p>
            <a:pPr marL="0" indent="0">
              <a:buNone/>
            </a:pPr>
            <a:r>
              <a:rPr lang="en-US" b="1" i="1" dirty="0" smtClean="0">
                <a:solidFill>
                  <a:schemeClr val="bg1">
                    <a:lumMod val="75000"/>
                  </a:schemeClr>
                </a:solidFill>
              </a:rPr>
              <a:t>Tommy the Turkey </a:t>
            </a:r>
            <a:r>
              <a:rPr lang="en-US" i="1" dirty="0" smtClean="0"/>
              <a:t>didn’t want </a:t>
            </a:r>
            <a:br>
              <a:rPr lang="en-US" i="1" dirty="0" smtClean="0"/>
            </a:br>
            <a:r>
              <a:rPr lang="en-US" i="1" dirty="0" smtClean="0"/>
              <a:t>to be by </a:t>
            </a:r>
            <a:r>
              <a:rPr lang="en-US" b="1" i="1" dirty="0" smtClean="0">
                <a:solidFill>
                  <a:srgbClr val="FF0000"/>
                </a:solidFill>
              </a:rPr>
              <a:t>himself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smtClean="0"/>
              <a:t>anymore so he</a:t>
            </a:r>
            <a:br>
              <a:rPr lang="en-US" i="1" dirty="0" smtClean="0"/>
            </a:br>
            <a:r>
              <a:rPr lang="en-US" i="1" dirty="0" smtClean="0"/>
              <a:t>was happy to be invited to our table.</a:t>
            </a:r>
          </a:p>
          <a:p>
            <a:pPr marL="0" indent="0">
              <a:buNone/>
            </a:pPr>
            <a:endParaRPr lang="en-US" sz="2800" i="1" dirty="0"/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2995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/>
              <a:t>Choosing the </a:t>
            </a:r>
            <a:r>
              <a:rPr lang="en-US" b="1" dirty="0" smtClean="0">
                <a:solidFill>
                  <a:schemeClr val="bg1">
                    <a:lumMod val="75000"/>
                  </a:schemeClr>
                </a:solidFill>
              </a:rPr>
              <a:t>Right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rgbClr val="FF0000"/>
                </a:solidFill>
              </a:rPr>
              <a:t>Pronoun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2102" cy="52578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 smtClean="0"/>
              <a:t>Use </a:t>
            </a:r>
            <a:r>
              <a:rPr lang="en-US" b="1" dirty="0" smtClean="0">
                <a:solidFill>
                  <a:schemeClr val="accent1"/>
                </a:solidFill>
              </a:rPr>
              <a:t>subjective </a:t>
            </a:r>
            <a:r>
              <a:rPr lang="en-US" b="1" dirty="0" smtClean="0"/>
              <a:t>pronouns as </a:t>
            </a:r>
            <a:r>
              <a:rPr lang="en-US" b="1" dirty="0" smtClean="0">
                <a:solidFill>
                  <a:srgbClr val="FF0000"/>
                </a:solidFill>
              </a:rPr>
              <a:t>subjects</a:t>
            </a:r>
            <a:r>
              <a:rPr lang="en-US" b="1" dirty="0" smtClean="0"/>
              <a:t> and </a:t>
            </a:r>
            <a:r>
              <a:rPr lang="en-US" b="1" dirty="0" smtClean="0">
                <a:solidFill>
                  <a:schemeClr val="bg1">
                    <a:lumMod val="75000"/>
                  </a:schemeClr>
                </a:solidFill>
              </a:rPr>
              <a:t>objective</a:t>
            </a:r>
            <a:r>
              <a:rPr lang="en-US" b="1" dirty="0" smtClean="0"/>
              <a:t> pronouns as </a:t>
            </a:r>
            <a:r>
              <a:rPr lang="en-US" b="1" dirty="0" smtClean="0">
                <a:solidFill>
                  <a:schemeClr val="bg1">
                    <a:lumMod val="75000"/>
                  </a:schemeClr>
                </a:solidFill>
              </a:rPr>
              <a:t>objects</a:t>
            </a:r>
          </a:p>
          <a:p>
            <a:pPr marL="0" indent="0">
              <a:buNone/>
            </a:pPr>
            <a:endParaRPr lang="en-US" sz="1700" dirty="0" smtClean="0"/>
          </a:p>
          <a:p>
            <a:pPr marL="0" indent="0">
              <a:buNone/>
            </a:pPr>
            <a:r>
              <a:rPr lang="en-US" dirty="0" smtClean="0"/>
              <a:t>Slow </a:t>
            </a:r>
            <a:r>
              <a:rPr lang="en-US" dirty="0"/>
              <a:t>down and ask yourself,</a:t>
            </a:r>
            <a:r>
              <a:rPr lang="en-US" b="1" dirty="0"/>
              <a:t> “Did </a:t>
            </a:r>
            <a:r>
              <a:rPr lang="en-US" b="1" i="1" dirty="0">
                <a:solidFill>
                  <a:srgbClr val="FF0000"/>
                </a:solidFill>
              </a:rPr>
              <a:t>I</a:t>
            </a:r>
            <a:r>
              <a:rPr lang="en-US" b="1" i="1" dirty="0"/>
              <a:t> </a:t>
            </a:r>
            <a:r>
              <a:rPr lang="en-US" b="1" dirty="0"/>
              <a:t>do this, or did it happen to </a:t>
            </a:r>
            <a:r>
              <a:rPr lang="en-US" b="1" i="1" dirty="0">
                <a:solidFill>
                  <a:schemeClr val="bg1">
                    <a:lumMod val="75000"/>
                  </a:schemeClr>
                </a:solidFill>
              </a:rPr>
              <a:t>me</a:t>
            </a:r>
            <a:r>
              <a:rPr lang="en-US" b="1" dirty="0"/>
              <a:t>?”</a:t>
            </a:r>
          </a:p>
          <a:p>
            <a:pPr marL="0" indent="0">
              <a:buNone/>
            </a:pPr>
            <a:endParaRPr lang="en-US" sz="1800" b="1" dirty="0"/>
          </a:p>
          <a:p>
            <a:pPr marL="0" indent="0">
              <a:buNone/>
            </a:pPr>
            <a:r>
              <a:rPr lang="en-US" sz="3600" b="1" dirty="0" smtClean="0"/>
              <a:t>Examples</a:t>
            </a:r>
          </a:p>
          <a:p>
            <a:pPr marL="0" indent="0">
              <a:buNone/>
            </a:pPr>
            <a:endParaRPr lang="en-US" sz="800" b="1" dirty="0"/>
          </a:p>
          <a:p>
            <a:pPr marL="0" indent="0">
              <a:buNone/>
            </a:pPr>
            <a:r>
              <a:rPr lang="en-US" i="1" dirty="0" smtClean="0"/>
              <a:t>Jed and </a:t>
            </a:r>
            <a:r>
              <a:rPr lang="en-US" b="1" i="1" dirty="0" smtClean="0">
                <a:solidFill>
                  <a:schemeClr val="accent1"/>
                </a:solidFill>
              </a:rPr>
              <a:t>I </a:t>
            </a:r>
            <a:r>
              <a:rPr lang="en-US" b="1" i="1" dirty="0" smtClean="0"/>
              <a:t>went</a:t>
            </a:r>
            <a:r>
              <a:rPr lang="en-US" i="1" dirty="0" smtClean="0"/>
              <a:t> to the swimming hole.</a:t>
            </a:r>
          </a:p>
          <a:p>
            <a:pPr marL="0" indent="0">
              <a:buNone/>
            </a:pPr>
            <a:r>
              <a:rPr lang="en-US" i="1" dirty="0" smtClean="0"/>
              <a:t>The teacher </a:t>
            </a:r>
            <a:r>
              <a:rPr lang="en-US" b="1" i="1" dirty="0" smtClean="0"/>
              <a:t>gave</a:t>
            </a:r>
            <a:r>
              <a:rPr lang="en-US" i="1" dirty="0" smtClean="0"/>
              <a:t> </a:t>
            </a:r>
            <a:r>
              <a:rPr lang="en-US" b="1" i="1" dirty="0" smtClean="0">
                <a:solidFill>
                  <a:srgbClr val="BFBFBF"/>
                </a:solidFill>
              </a:rPr>
              <a:t>me</a:t>
            </a:r>
            <a:r>
              <a:rPr lang="en-US" i="1" dirty="0" smtClean="0">
                <a:solidFill>
                  <a:srgbClr val="BFBFBF"/>
                </a:solidFill>
              </a:rPr>
              <a:t> </a:t>
            </a:r>
            <a:r>
              <a:rPr lang="en-US" i="1" dirty="0" smtClean="0"/>
              <a:t>and Karen a hall pass.</a:t>
            </a:r>
          </a:p>
          <a:p>
            <a:pPr marL="0" indent="0">
              <a:buNone/>
            </a:pPr>
            <a:r>
              <a:rPr lang="en-US" i="1" dirty="0" smtClean="0"/>
              <a:t>She </a:t>
            </a:r>
            <a:r>
              <a:rPr lang="en-US" b="1" i="1" dirty="0" smtClean="0"/>
              <a:t>is</a:t>
            </a:r>
            <a:r>
              <a:rPr lang="en-US" i="1" dirty="0" smtClean="0"/>
              <a:t> taller than </a:t>
            </a:r>
            <a:r>
              <a:rPr lang="en-US" b="1" i="1" dirty="0" smtClean="0">
                <a:solidFill>
                  <a:schemeClr val="accent1"/>
                </a:solidFill>
              </a:rPr>
              <a:t>I</a:t>
            </a:r>
            <a:r>
              <a:rPr lang="en-US" i="1" dirty="0" smtClean="0"/>
              <a:t>.</a:t>
            </a:r>
          </a:p>
          <a:p>
            <a:pPr marL="0" indent="0">
              <a:buNone/>
            </a:pPr>
            <a:endParaRPr lang="en-US" i="1" dirty="0" smtClean="0"/>
          </a:p>
          <a:p>
            <a:pPr marL="0" indent="0">
              <a:buNone/>
            </a:pPr>
            <a:endParaRPr lang="en-US" i="1" dirty="0" smtClean="0"/>
          </a:p>
          <a:p>
            <a:pPr marL="0" indent="0">
              <a:buNone/>
            </a:pPr>
            <a:endParaRPr lang="en-US" i="1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15019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first-person-man-on-island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8708" y="2116524"/>
            <a:ext cx="4168092" cy="439260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rgbClr val="BFBFBF"/>
                </a:solidFill>
              </a:rPr>
              <a:t>Pronoun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chemeClr val="accent1"/>
                </a:solidFill>
              </a:rPr>
              <a:t>Perspective</a:t>
            </a:r>
            <a:endParaRPr lang="en-US" b="1" dirty="0">
              <a:solidFill>
                <a:schemeClr val="accent1"/>
              </a:solidFill>
            </a:endParaRPr>
          </a:p>
        </p:txBody>
      </p:sp>
      <p:pic>
        <p:nvPicPr>
          <p:cNvPr id="5" name="Picture 4" descr="second-person-two-girls-talking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6052" y="4257977"/>
            <a:ext cx="5167950" cy="2618428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44036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dirty="0" smtClean="0"/>
              <a:t>First, second, or third-person</a:t>
            </a:r>
          </a:p>
          <a:p>
            <a:pPr marL="0" indent="0">
              <a:buNone/>
            </a:pPr>
            <a:endParaRPr lang="en-US" sz="1500" b="1" dirty="0"/>
          </a:p>
          <a:p>
            <a:pPr marL="0" indent="0">
              <a:buNone/>
            </a:pPr>
            <a:r>
              <a:rPr lang="en-US" sz="3600" b="1" dirty="0" smtClean="0">
                <a:solidFill>
                  <a:srgbClr val="FF0000"/>
                </a:solidFill>
              </a:rPr>
              <a:t>First</a:t>
            </a:r>
            <a:r>
              <a:rPr lang="en-US" sz="3600" b="1" dirty="0" smtClean="0"/>
              <a:t>-</a:t>
            </a:r>
            <a:r>
              <a:rPr lang="en-US" sz="3600" b="1" dirty="0" smtClean="0">
                <a:solidFill>
                  <a:schemeClr val="bg1">
                    <a:lumMod val="75000"/>
                  </a:schemeClr>
                </a:solidFill>
              </a:rPr>
              <a:t>Person</a:t>
            </a:r>
          </a:p>
          <a:p>
            <a:pPr marL="0" indent="0">
              <a:buNone/>
            </a:pPr>
            <a:r>
              <a:rPr lang="en-US" sz="2800" dirty="0" smtClean="0"/>
              <a:t>I, me, my, myself, we, our,</a:t>
            </a:r>
            <a:br>
              <a:rPr lang="en-US" sz="2800" dirty="0" smtClean="0"/>
            </a:br>
            <a:r>
              <a:rPr lang="en-US" sz="2800" dirty="0" smtClean="0"/>
              <a:t>ours, ourselves</a:t>
            </a:r>
          </a:p>
          <a:p>
            <a:pPr marL="0" indent="0">
              <a:buNone/>
            </a:pPr>
            <a:endParaRPr lang="en-US" sz="1700" b="1" dirty="0" smtClean="0"/>
          </a:p>
          <a:p>
            <a:pPr marL="0" indent="0">
              <a:buNone/>
            </a:pPr>
            <a:r>
              <a:rPr lang="en-US" sz="3600" b="1" dirty="0" smtClean="0">
                <a:solidFill>
                  <a:srgbClr val="FF0000"/>
                </a:solidFill>
              </a:rPr>
              <a:t>Second</a:t>
            </a:r>
            <a:r>
              <a:rPr lang="en-US" sz="3600" b="1" dirty="0" smtClean="0"/>
              <a:t>-</a:t>
            </a:r>
            <a:r>
              <a:rPr lang="en-US" sz="3600" b="1" dirty="0">
                <a:solidFill>
                  <a:schemeClr val="bg1">
                    <a:lumMod val="75000"/>
                  </a:schemeClr>
                </a:solidFill>
              </a:rPr>
              <a:t>Person</a:t>
            </a:r>
          </a:p>
          <a:p>
            <a:pPr marL="0" indent="0">
              <a:buNone/>
            </a:pPr>
            <a:r>
              <a:rPr lang="en-US" sz="2800" dirty="0" smtClean="0"/>
              <a:t>You, your, yours, yourself, </a:t>
            </a:r>
            <a:br>
              <a:rPr lang="en-US" sz="2800" dirty="0" smtClean="0"/>
            </a:br>
            <a:r>
              <a:rPr lang="en-US" sz="2800" dirty="0" smtClean="0"/>
              <a:t>yourselves</a:t>
            </a:r>
          </a:p>
          <a:p>
            <a:pPr marL="0" indent="0">
              <a:buNone/>
            </a:pPr>
            <a:endParaRPr lang="en-US" sz="1700" dirty="0"/>
          </a:p>
          <a:p>
            <a:pPr marL="0" indent="0">
              <a:buNone/>
            </a:pPr>
            <a:r>
              <a:rPr lang="en-US" sz="3600" b="1" dirty="0" smtClean="0">
                <a:solidFill>
                  <a:srgbClr val="FF0000"/>
                </a:solidFill>
              </a:rPr>
              <a:t>Third</a:t>
            </a:r>
            <a:r>
              <a:rPr lang="en-US" sz="3600" b="1" dirty="0" smtClean="0"/>
              <a:t>-</a:t>
            </a:r>
            <a:r>
              <a:rPr lang="en-US" sz="3600" b="1" dirty="0">
                <a:solidFill>
                  <a:srgbClr val="BFBFBF"/>
                </a:solidFill>
              </a:rPr>
              <a:t>Person</a:t>
            </a:r>
          </a:p>
          <a:p>
            <a:pPr marL="0" indent="0">
              <a:buNone/>
            </a:pPr>
            <a:r>
              <a:rPr lang="en-US" sz="2800" dirty="0" smtClean="0"/>
              <a:t>He, she, it, him, her, his, hers, </a:t>
            </a:r>
            <a:br>
              <a:rPr lang="en-US" sz="2800" dirty="0" smtClean="0"/>
            </a:br>
            <a:r>
              <a:rPr lang="en-US" sz="2800" dirty="0" smtClean="0"/>
              <a:t>himself, herself, itself, they, them, </a:t>
            </a:r>
            <a:br>
              <a:rPr lang="en-US" sz="2800" dirty="0" smtClean="0"/>
            </a:br>
            <a:r>
              <a:rPr lang="en-US" sz="2800" dirty="0" smtClean="0"/>
              <a:t>their, theirs, themselves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/>
          </a:p>
        </p:txBody>
      </p:sp>
      <p:pic>
        <p:nvPicPr>
          <p:cNvPr id="6" name="Picture 5" descr="third-person-women-gossiping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5745" y="2852707"/>
            <a:ext cx="3663481" cy="40605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55439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erw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FF0000"/>
      </a:accent1>
      <a:accent2>
        <a:srgbClr val="BFBFBF"/>
      </a:accent2>
      <a:accent3>
        <a:srgbClr val="DADADA"/>
      </a:accent3>
      <a:accent4>
        <a:srgbClr val="0000FF"/>
      </a:accent4>
      <a:accent5>
        <a:srgbClr val="00FF00"/>
      </a:accent5>
      <a:accent6>
        <a:srgbClr val="FF800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erw.thmx</Template>
  <TotalTime>1526</TotalTime>
  <Words>388</Words>
  <Application>Microsoft Macintosh PowerPoint</Application>
  <PresentationFormat>On-screen Show (4:3)</PresentationFormat>
  <Paragraphs>115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erw</vt:lpstr>
      <vt:lpstr>Pronoun Case  and Perspective</vt:lpstr>
      <vt:lpstr>Subjects and Objects</vt:lpstr>
      <vt:lpstr>Pronoun Case</vt:lpstr>
      <vt:lpstr>Who Cares?</vt:lpstr>
      <vt:lpstr>Subjective Pronouns</vt:lpstr>
      <vt:lpstr>Objective Pronouns</vt:lpstr>
      <vt:lpstr>Reflexive Pronouns</vt:lpstr>
      <vt:lpstr>Choosing the Right Pronoun</vt:lpstr>
      <vt:lpstr>Pronoun Perspective</vt:lpstr>
      <vt:lpstr>Case and Perspective Chart</vt:lpstr>
      <vt:lpstr>More Examples of Pronoun Case</vt:lpstr>
      <vt:lpstr>More Examples of Pronoun Case</vt:lpstr>
      <vt:lpstr>More Examples of Pronoun Case</vt:lpstr>
      <vt:lpstr>Review</vt:lpstr>
      <vt:lpstr>PowerPoint Presentation</vt:lpstr>
    </vt:vector>
  </TitlesOfParts>
  <Company>ereadingworksheets.com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Pronoun Case  and Perspective</dc:title>
  <dc:creator>Don Morton</dc:creator>
  <cp:lastModifiedBy>Don Morton</cp:lastModifiedBy>
  <cp:revision>43</cp:revision>
  <dcterms:created xsi:type="dcterms:W3CDTF">2015-09-28T16:07:32Z</dcterms:created>
  <dcterms:modified xsi:type="dcterms:W3CDTF">2015-09-29T19:32:11Z</dcterms:modified>
</cp:coreProperties>
</file>