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59" r:id="rId4"/>
    <p:sldId id="266" r:id="rId5"/>
    <p:sldId id="260" r:id="rId6"/>
    <p:sldId id="262" r:id="rId7"/>
    <p:sldId id="263" r:id="rId8"/>
    <p:sldId id="267" r:id="rId9"/>
    <p:sldId id="261" r:id="rId10"/>
    <p:sldId id="264" r:id="rId11"/>
    <p:sldId id="270" r:id="rId12"/>
    <p:sldId id="271" r:id="rId13"/>
    <p:sldId id="272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5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31284-5F2A-0B47-9CE0-B87AFA1C746A}" type="datetimeFigureOut">
              <a:rPr lang="en-US" smtClean="0"/>
              <a:t>9/29/15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2A070-B2A2-6A4C-9323-4CBD760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571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65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6F0C-E889-AA45-A4A1-7828C40D06A7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AB0B-DA8E-D741-8194-2D900713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6F0C-E889-AA45-A4A1-7828C40D06A7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AB0B-DA8E-D741-8194-2D900713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6F0C-E889-AA45-A4A1-7828C40D06A7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AB0B-DA8E-D741-8194-2D900713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6F0C-E889-AA45-A4A1-7828C40D06A7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AB0B-DA8E-D741-8194-2D900713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6F0C-E889-AA45-A4A1-7828C40D06A7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AB0B-DA8E-D741-8194-2D900713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6F0C-E889-AA45-A4A1-7828C40D06A7}" type="datetimeFigureOut">
              <a:rPr lang="en-US" smtClean="0"/>
              <a:t>9/29/15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AB0B-DA8E-D741-8194-2D900713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6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6F0C-E889-AA45-A4A1-7828C40D06A7}" type="datetimeFigureOut">
              <a:rPr lang="en-US" smtClean="0"/>
              <a:t>9/29/15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AB0B-DA8E-D741-8194-2D900713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6F0C-E889-AA45-A4A1-7828C40D06A7}" type="datetimeFigureOut">
              <a:rPr lang="en-US" smtClean="0"/>
              <a:t>9/29/15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AB0B-DA8E-D741-8194-2D900713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3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6F0C-E889-AA45-A4A1-7828C40D06A7}" type="datetimeFigureOut">
              <a:rPr lang="en-US" smtClean="0"/>
              <a:t>9/29/15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AB0B-DA8E-D741-8194-2D900713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6F0C-E889-AA45-A4A1-7828C40D06A7}" type="datetimeFigureOut">
              <a:rPr lang="en-US" smtClean="0"/>
              <a:t>9/29/15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AB0B-DA8E-D741-8194-2D900713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2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6F0C-E889-AA45-A4A1-7828C40D06A7}" type="datetimeFigureOut">
              <a:rPr lang="en-US" smtClean="0"/>
              <a:t>9/29/15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AB0B-DA8E-D741-8194-2D900713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E6F0C-E889-AA45-A4A1-7828C40D06A7}" type="datetimeFigureOut">
              <a:rPr lang="en-US" smtClean="0"/>
              <a:t>9/29/15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5AB0B-DA8E-D741-8194-2D9007137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8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250" y="784880"/>
            <a:ext cx="7236596" cy="2319964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chemeClr val="accent1"/>
                </a:solidFill>
                <a:latin typeface="Arial"/>
                <a:cs typeface="Arial"/>
              </a:rPr>
              <a:t>Pronoun</a:t>
            </a:r>
            <a:r>
              <a:rPr lang="en-US" sz="5400" b="1" dirty="0" smtClean="0">
                <a:latin typeface="Arial"/>
                <a:cs typeface="Arial"/>
              </a:rPr>
              <a:t> Case </a:t>
            </a:r>
            <a:br>
              <a:rPr lang="en-US" sz="5400" b="1" dirty="0" smtClean="0">
                <a:latin typeface="Arial"/>
                <a:cs typeface="Arial"/>
              </a:rPr>
            </a:br>
            <a:r>
              <a:rPr lang="en-US" sz="5400" b="1" dirty="0" smtClean="0">
                <a:latin typeface="Arial"/>
                <a:cs typeface="Arial"/>
              </a:rPr>
              <a:t>and </a:t>
            </a:r>
            <a:r>
              <a:rPr lang="en-US" sz="54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Perspective</a:t>
            </a:r>
            <a:endParaRPr lang="en-US" sz="5400" b="1" dirty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963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Case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rgbClr val="BFBFBF"/>
                </a:solidFill>
              </a:rPr>
              <a:t>Perspective</a:t>
            </a:r>
            <a:r>
              <a:rPr lang="en-US" b="1" dirty="0" smtClean="0"/>
              <a:t> Chart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5130918"/>
              </p:ext>
            </p:extLst>
          </p:nvPr>
        </p:nvGraphicFramePr>
        <p:xfrm>
          <a:off x="457200" y="1600200"/>
          <a:ext cx="8229600" cy="48867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Subjective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Objective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Reflexive</a:t>
                      </a:r>
                      <a:endParaRPr lang="en-US" sz="2400" b="1" dirty="0"/>
                    </a:p>
                  </a:txBody>
                  <a:tcPr/>
                </a:tc>
              </a:tr>
              <a:tr h="1365849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First-Person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I, we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me, us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myself, ourselves</a:t>
                      </a:r>
                      <a:endParaRPr lang="en-US" sz="2400" b="0" dirty="0"/>
                    </a:p>
                  </a:txBody>
                  <a:tcPr/>
                </a:tc>
              </a:tr>
              <a:tr h="1509174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Second-Person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you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you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yourself, yourselves</a:t>
                      </a:r>
                      <a:endParaRPr lang="en-US" sz="2400" b="0" dirty="0"/>
                    </a:p>
                  </a:txBody>
                  <a:tcPr/>
                </a:tc>
              </a:tr>
              <a:tr h="125151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Third-Person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he,</a:t>
                      </a:r>
                      <a:r>
                        <a:rPr lang="en-US" sz="2400" b="0" baseline="0" dirty="0" smtClean="0"/>
                        <a:t> she, they, it, 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him, her, them, it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himself, herself, themselves, itself</a:t>
                      </a:r>
                      <a:endParaRPr lang="en-US" sz="24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636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ildren-planting-a-tre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984" y="4096486"/>
            <a:ext cx="3932535" cy="27615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Examples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chemeClr val="accent1"/>
                </a:solidFill>
              </a:rPr>
              <a:t>Pronoun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Case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My Dad and _______ were planting a tree for Earth Day.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 smtClean="0"/>
              <a:t>Do we need a </a:t>
            </a:r>
            <a:r>
              <a:rPr lang="en-US" b="1" dirty="0" smtClean="0">
                <a:solidFill>
                  <a:schemeClr val="accent1"/>
                </a:solidFill>
              </a:rPr>
              <a:t>subjective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b="1" dirty="0" smtClean="0">
                <a:solidFill>
                  <a:srgbClr val="BFBFBF"/>
                </a:solidFill>
              </a:rPr>
              <a:t>objective</a:t>
            </a:r>
            <a:r>
              <a:rPr lang="en-US" dirty="0" smtClean="0">
                <a:solidFill>
                  <a:srgbClr val="BFBFBF"/>
                </a:solidFill>
              </a:rPr>
              <a:t> </a:t>
            </a:r>
            <a:r>
              <a:rPr lang="en-US" dirty="0" smtClean="0"/>
              <a:t>pronoun?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Subjective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027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appy-students-working-on-a-projec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204" y="4077736"/>
            <a:ext cx="4668353" cy="27802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More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Examples</a:t>
            </a:r>
            <a:r>
              <a:rPr lang="en-US" b="1" dirty="0"/>
              <a:t> of </a:t>
            </a:r>
            <a:r>
              <a:rPr lang="en-US" b="1" dirty="0">
                <a:solidFill>
                  <a:schemeClr val="accent1"/>
                </a:solidFill>
              </a:rPr>
              <a:t>Pronoun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Case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Alyssa was pleased when the teacher put ______ and Ahmad in a group. 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 smtClean="0"/>
              <a:t>Do we need a </a:t>
            </a:r>
            <a:r>
              <a:rPr lang="en-US" b="1" dirty="0" smtClean="0">
                <a:solidFill>
                  <a:schemeClr val="accent1"/>
                </a:solidFill>
              </a:rPr>
              <a:t>subjective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b="1" dirty="0" smtClean="0">
                <a:solidFill>
                  <a:srgbClr val="BFBFBF"/>
                </a:solidFill>
              </a:rPr>
              <a:t>objective</a:t>
            </a:r>
            <a:r>
              <a:rPr lang="en-US" dirty="0" smtClean="0">
                <a:solidFill>
                  <a:srgbClr val="BFBFBF"/>
                </a:solidFill>
              </a:rPr>
              <a:t> </a:t>
            </a:r>
            <a:r>
              <a:rPr lang="en-US" dirty="0" smtClean="0"/>
              <a:t>pronoun?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Objective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320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urs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8177" y="2318972"/>
            <a:ext cx="3316528" cy="44285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More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Examples</a:t>
            </a:r>
            <a:r>
              <a:rPr lang="en-US" b="1" dirty="0"/>
              <a:t> of </a:t>
            </a:r>
            <a:r>
              <a:rPr lang="en-US" b="1" dirty="0">
                <a:solidFill>
                  <a:schemeClr val="accent1"/>
                </a:solidFill>
              </a:rPr>
              <a:t>Pronoun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Case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The patient tried to run from Nurse Christie but </a:t>
            </a:r>
            <a:r>
              <a:rPr lang="en-US" i="1" dirty="0"/>
              <a:t>______</a:t>
            </a:r>
            <a:r>
              <a:rPr lang="en-US" i="1" dirty="0" smtClean="0"/>
              <a:t>was faster than ______.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 smtClean="0"/>
              <a:t>Do we need a </a:t>
            </a:r>
            <a:r>
              <a:rPr lang="en-US" b="1" dirty="0" smtClean="0">
                <a:solidFill>
                  <a:schemeClr val="accent1"/>
                </a:solidFill>
              </a:rPr>
              <a:t>subjective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b="1" dirty="0" smtClean="0">
                <a:solidFill>
                  <a:srgbClr val="BFBFBF"/>
                </a:solidFill>
              </a:rPr>
              <a:t>objective</a:t>
            </a:r>
            <a:r>
              <a:rPr lang="en-US" dirty="0" smtClean="0">
                <a:solidFill>
                  <a:srgbClr val="BFBFBF"/>
                </a:solidFill>
              </a:rPr>
              <a:t> </a:t>
            </a:r>
            <a:r>
              <a:rPr lang="en-US" dirty="0" smtClean="0"/>
              <a:t>pronoun?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Subjective</a:t>
            </a:r>
            <a:endParaRPr lang="en-US" sz="3600" b="1" dirty="0">
              <a:solidFill>
                <a:srgbClr val="BFBFB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862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endParaRPr lang="en-US" sz="800" b="1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Subjective </a:t>
            </a:r>
            <a:r>
              <a:rPr lang="en-US" dirty="0" smtClean="0"/>
              <a:t>pronouns take </a:t>
            </a:r>
            <a:r>
              <a:rPr lang="en-US" b="1" dirty="0" smtClean="0">
                <a:solidFill>
                  <a:srgbClr val="BFBFBF"/>
                </a:solidFill>
              </a:rPr>
              <a:t>verbs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endParaRPr lang="en-US" sz="2000" dirty="0" smtClean="0"/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chemeClr val="accent1"/>
                </a:solidFill>
              </a:rPr>
              <a:t>Objective </a:t>
            </a:r>
            <a:r>
              <a:rPr lang="en-US" dirty="0" smtClean="0"/>
              <a:t>pronouns do </a:t>
            </a:r>
            <a:r>
              <a:rPr lang="en-US" b="1" dirty="0" smtClean="0"/>
              <a:t>not</a:t>
            </a:r>
            <a:r>
              <a:rPr lang="en-US" dirty="0" smtClean="0"/>
              <a:t> take </a:t>
            </a:r>
            <a:r>
              <a:rPr lang="en-US" b="1" dirty="0" smtClean="0">
                <a:solidFill>
                  <a:srgbClr val="BFBFBF"/>
                </a:solidFill>
              </a:rPr>
              <a:t>verbs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endParaRPr lang="en-US" sz="2000" dirty="0" smtClean="0"/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chemeClr val="accent1"/>
                </a:solidFill>
              </a:rPr>
              <a:t>Reflexive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smtClean="0"/>
              <a:t>pronouns reflect on the subject.</a:t>
            </a:r>
          </a:p>
        </p:txBody>
      </p:sp>
    </p:spTree>
    <p:extLst>
      <p:ext uri="{BB962C8B-B14F-4D97-AF65-F5344CB8AC3E}">
        <p14:creationId xmlns:p14="http://schemas.microsoft.com/office/powerpoint/2010/main" val="2129278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26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rate-captain-on-sku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179" y="2963135"/>
            <a:ext cx="2916820" cy="38948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Subjects </a:t>
            </a:r>
            <a:r>
              <a:rPr lang="en-US" b="1" dirty="0" smtClean="0"/>
              <a:t>and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Objects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Nouns</a:t>
            </a:r>
            <a:r>
              <a:rPr lang="en-US" b="1" dirty="0" smtClean="0"/>
              <a:t> that take verbs are </a:t>
            </a:r>
            <a:r>
              <a:rPr lang="en-US" b="1" dirty="0" smtClean="0">
                <a:solidFill>
                  <a:srgbClr val="FF0000"/>
                </a:solidFill>
              </a:rPr>
              <a:t>subjects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Nouns</a:t>
            </a:r>
            <a:r>
              <a:rPr lang="en-US" b="1" dirty="0" smtClean="0"/>
              <a:t> that do not take verbs are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objects</a:t>
            </a: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i="1" dirty="0" smtClean="0">
                <a:solidFill>
                  <a:srgbClr val="000000"/>
                </a:solidFill>
              </a:rPr>
              <a:t>Captain Jones </a:t>
            </a:r>
            <a:r>
              <a:rPr lang="en-US" b="1" i="1" dirty="0" smtClean="0">
                <a:solidFill>
                  <a:schemeClr val="accent1"/>
                </a:solidFill>
              </a:rPr>
              <a:t>waved </a:t>
            </a:r>
            <a:r>
              <a:rPr lang="en-US" i="1" dirty="0" smtClean="0"/>
              <a:t>around </a:t>
            </a:r>
            <a:br>
              <a:rPr lang="en-US" i="1" dirty="0" smtClean="0"/>
            </a:br>
            <a:r>
              <a:rPr lang="en-US" i="1" dirty="0" smtClean="0"/>
              <a:t>his </a:t>
            </a:r>
            <a:r>
              <a:rPr lang="en-US" b="1" i="1" dirty="0" smtClean="0">
                <a:solidFill>
                  <a:srgbClr val="000000"/>
                </a:solidFill>
              </a:rPr>
              <a:t>saber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smtClean="0"/>
              <a:t>and </a:t>
            </a:r>
            <a:r>
              <a:rPr lang="en-US" b="1" i="1" dirty="0" smtClean="0">
                <a:solidFill>
                  <a:schemeClr val="accent1"/>
                </a:solidFill>
              </a:rPr>
              <a:t>threatened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smtClean="0"/>
              <a:t>the</a:t>
            </a:r>
            <a:br>
              <a:rPr lang="en-US" i="1" dirty="0" smtClean="0"/>
            </a:br>
            <a:r>
              <a:rPr lang="en-US" b="1" i="1" dirty="0" smtClean="0">
                <a:solidFill>
                  <a:srgbClr val="000000"/>
                </a:solidFill>
              </a:rPr>
              <a:t>landlubbers</a:t>
            </a:r>
            <a:r>
              <a:rPr lang="en-US" i="1" dirty="0" smtClean="0"/>
              <a:t>. </a:t>
            </a:r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b="1" dirty="0" smtClean="0"/>
              <a:t>Which </a:t>
            </a:r>
            <a:r>
              <a:rPr lang="en-US" b="1" dirty="0" smtClean="0">
                <a:solidFill>
                  <a:srgbClr val="FF0000"/>
                </a:solidFill>
              </a:rPr>
              <a:t>noun</a:t>
            </a:r>
            <a:r>
              <a:rPr lang="en-US" b="1" dirty="0" smtClean="0"/>
              <a:t> is the </a:t>
            </a:r>
            <a:r>
              <a:rPr lang="en-US" b="1" dirty="0" smtClean="0">
                <a:solidFill>
                  <a:srgbClr val="FF0000"/>
                </a:solidFill>
              </a:rPr>
              <a:t>subject</a:t>
            </a:r>
            <a:r>
              <a:rPr lang="en-US" b="1" dirty="0" smtClean="0"/>
              <a:t>?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22332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kateboarder-read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995" y="2687066"/>
            <a:ext cx="2910385" cy="41709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Pronoun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Case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70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Some pronouns change form based on whether they are subjects or object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b="1" i="1" dirty="0" smtClean="0">
                <a:solidFill>
                  <a:schemeClr val="accent1"/>
                </a:solidFill>
              </a:rPr>
              <a:t>I </a:t>
            </a: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</a:rPr>
              <a:t>taught </a:t>
            </a:r>
            <a:r>
              <a:rPr lang="en-US" b="1" i="1" dirty="0" smtClean="0">
                <a:solidFill>
                  <a:srgbClr val="FF0000"/>
                </a:solidFill>
              </a:rPr>
              <a:t>myself</a:t>
            </a:r>
            <a:r>
              <a:rPr lang="en-US" b="1" i="1" dirty="0" smtClean="0"/>
              <a:t> </a:t>
            </a:r>
            <a:r>
              <a:rPr lang="en-US" i="1" dirty="0" smtClean="0"/>
              <a:t>to</a:t>
            </a:r>
            <a:r>
              <a:rPr lang="en-US" b="1" i="1" dirty="0" smtClean="0"/>
              <a:t> </a:t>
            </a:r>
            <a:r>
              <a:rPr lang="en-US" i="1" dirty="0" smtClean="0"/>
              <a:t>skateboard</a:t>
            </a:r>
            <a:br>
              <a:rPr lang="en-US" i="1" dirty="0" smtClean="0"/>
            </a:br>
            <a:r>
              <a:rPr lang="en-US" i="1" dirty="0" smtClean="0"/>
              <a:t>because nobody else </a:t>
            </a:r>
            <a:r>
              <a:rPr lang="en-US" b="1" i="1" dirty="0" smtClean="0">
                <a:solidFill>
                  <a:srgbClr val="BFBFBF"/>
                </a:solidFill>
              </a:rPr>
              <a:t>would </a:t>
            </a:r>
            <a:br>
              <a:rPr lang="en-US" b="1" i="1" dirty="0" smtClean="0">
                <a:solidFill>
                  <a:srgbClr val="BFBFBF"/>
                </a:solidFill>
              </a:rPr>
            </a:br>
            <a:r>
              <a:rPr lang="en-US" b="1" i="1" dirty="0" smtClean="0">
                <a:solidFill>
                  <a:srgbClr val="BFBFBF"/>
                </a:solidFill>
              </a:rPr>
              <a:t>teach</a:t>
            </a:r>
            <a:r>
              <a:rPr lang="en-US" i="1" dirty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me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endParaRPr lang="en-US" sz="2400" b="1" i="1" dirty="0"/>
          </a:p>
          <a:p>
            <a:pPr marL="0" indent="0">
              <a:buNone/>
            </a:pPr>
            <a:r>
              <a:rPr lang="en-US" sz="3000" dirty="0" smtClean="0"/>
              <a:t>When do we use </a:t>
            </a:r>
            <a:r>
              <a:rPr lang="en-US" sz="3000" i="1" dirty="0" smtClean="0">
                <a:solidFill>
                  <a:srgbClr val="FF0000"/>
                </a:solidFill>
              </a:rPr>
              <a:t>I</a:t>
            </a:r>
            <a:r>
              <a:rPr lang="en-US" sz="3000" dirty="0" smtClean="0"/>
              <a:t>?</a:t>
            </a:r>
            <a:br>
              <a:rPr lang="en-US" sz="3000" dirty="0" smtClean="0"/>
            </a:br>
            <a:r>
              <a:rPr lang="en-US" sz="3000" dirty="0" smtClean="0"/>
              <a:t>When do we use </a:t>
            </a:r>
            <a:r>
              <a:rPr lang="en-US" sz="3000" b="1" i="1" dirty="0" smtClean="0">
                <a:solidFill>
                  <a:srgbClr val="FF0000"/>
                </a:solidFill>
              </a:rPr>
              <a:t>me</a:t>
            </a:r>
            <a:r>
              <a:rPr lang="en-US" sz="3000" dirty="0" smtClean="0"/>
              <a:t>?</a:t>
            </a:r>
            <a:br>
              <a:rPr lang="en-US" sz="3000" dirty="0" smtClean="0"/>
            </a:br>
            <a:r>
              <a:rPr lang="en-US" sz="3000" dirty="0" smtClean="0"/>
              <a:t>When do we use </a:t>
            </a:r>
            <a:r>
              <a:rPr lang="en-US" sz="3000" b="1" i="1" dirty="0" smtClean="0">
                <a:solidFill>
                  <a:srgbClr val="FF0000"/>
                </a:solidFill>
              </a:rPr>
              <a:t>myself</a:t>
            </a:r>
            <a:r>
              <a:rPr lang="en-US" sz="3000" dirty="0" smtClean="0"/>
              <a:t>?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59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Who 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Cares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?</a:t>
            </a:r>
            <a:endParaRPr lang="en-US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52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You sound more intelligent when you choose the correct pronoun case.</a:t>
            </a:r>
          </a:p>
          <a:p>
            <a:pPr marL="0" indent="0">
              <a:buNone/>
            </a:pPr>
            <a:endParaRPr lang="en-US" b="1" i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dirty="0" smtClean="0">
                <a:latin typeface="Arial"/>
                <a:cs typeface="Arial"/>
              </a:rPr>
              <a:t>Don’t you want to sound more intelligent?</a:t>
            </a:r>
            <a:endParaRPr lang="en-US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sz="3600" b="1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3600" b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600" b="1" i="1" dirty="0">
                <a:cs typeface="Arial"/>
              </a:rPr>
              <a:t>CCSS.ELA-LITERACY.CCRA.L</a:t>
            </a:r>
            <a:r>
              <a:rPr lang="en-US" sz="2600" b="1" i="1" dirty="0" smtClean="0">
                <a:cs typeface="Arial"/>
              </a:rPr>
              <a:t>.1: </a:t>
            </a:r>
            <a:r>
              <a:rPr lang="en-US" sz="2600" dirty="0" smtClean="0">
                <a:cs typeface="Arial"/>
              </a:rPr>
              <a:t>Demonstrate </a:t>
            </a:r>
            <a:r>
              <a:rPr lang="en-US" sz="2600" dirty="0">
                <a:cs typeface="Arial"/>
              </a:rPr>
              <a:t>command of the conventions of standard English grammar and usage when writing or speaking.</a:t>
            </a:r>
            <a:endParaRPr lang="en-US" sz="2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7492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lgrim-with-gu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313" y="3147180"/>
            <a:ext cx="2902685" cy="37108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Subjective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Pronouns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42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Personal pronouns that take a verb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dirty="0" smtClean="0"/>
              <a:t>I, we, you, he, she, they, them, it</a:t>
            </a:r>
            <a:endParaRPr lang="en-US" dirty="0"/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3600" b="1" dirty="0" smtClean="0"/>
              <a:t>Example</a:t>
            </a:r>
          </a:p>
          <a:p>
            <a:pPr marL="0" indent="0">
              <a:buNone/>
            </a:pPr>
            <a:endParaRPr lang="en-US" sz="800" b="1" i="1" dirty="0" smtClean="0"/>
          </a:p>
          <a:p>
            <a:pPr marL="0" indent="0">
              <a:buNone/>
            </a:pPr>
            <a:endParaRPr lang="en-US" sz="800" b="1" i="1" dirty="0"/>
          </a:p>
          <a:p>
            <a:pPr marL="0" indent="0">
              <a:buNone/>
            </a:pPr>
            <a:r>
              <a:rPr lang="en-US" i="1" dirty="0" smtClean="0"/>
              <a:t>When</a:t>
            </a:r>
            <a:r>
              <a:rPr lang="en-US" b="1" i="1" dirty="0" smtClean="0"/>
              <a:t> </a:t>
            </a:r>
            <a:r>
              <a:rPr lang="en-US" b="1" i="1" dirty="0" smtClean="0">
                <a:solidFill>
                  <a:schemeClr val="accent1"/>
                </a:solidFill>
              </a:rPr>
              <a:t>we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</a:rPr>
              <a:t>arrived</a:t>
            </a:r>
            <a:r>
              <a:rPr lang="en-US" i="1" dirty="0" smtClean="0"/>
              <a:t> in the new country,</a:t>
            </a:r>
            <a:br>
              <a:rPr lang="en-US" i="1" dirty="0" smtClean="0"/>
            </a:br>
            <a:r>
              <a:rPr lang="en-US" b="1" i="1" dirty="0" smtClean="0">
                <a:solidFill>
                  <a:srgbClr val="FF0000"/>
                </a:solidFill>
              </a:rPr>
              <a:t>we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smtClean="0">
                <a:solidFill>
                  <a:srgbClr val="BFBFBF"/>
                </a:solidFill>
              </a:rPr>
              <a:t>were bearing </a:t>
            </a:r>
            <a:r>
              <a:rPr lang="en-US" i="1" dirty="0" smtClean="0"/>
              <a:t>gifts for the natives.</a:t>
            </a:r>
          </a:p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03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native-american-with-bow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705" y="3128776"/>
            <a:ext cx="3389451" cy="37292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Objective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Pronouns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42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Personal pronouns that do not take verbs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dirty="0" smtClean="0"/>
              <a:t>Me, us, you, it, him, her, them</a:t>
            </a:r>
            <a:endParaRPr lang="en-US" dirty="0"/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3600" b="1" dirty="0" smtClean="0"/>
              <a:t>Example</a:t>
            </a:r>
          </a:p>
          <a:p>
            <a:pPr marL="0" indent="0">
              <a:buNone/>
            </a:pPr>
            <a:endParaRPr lang="en-US" sz="800" b="1" i="1" dirty="0" smtClean="0"/>
          </a:p>
          <a:p>
            <a:pPr marL="0" indent="0">
              <a:buNone/>
            </a:pPr>
            <a:endParaRPr lang="en-US" sz="800" b="1" i="1" dirty="0"/>
          </a:p>
          <a:p>
            <a:pPr marL="0" indent="0">
              <a:buNone/>
            </a:pPr>
            <a:r>
              <a:rPr lang="en-US" i="1" dirty="0" smtClean="0"/>
              <a:t>The natives </a:t>
            </a:r>
            <a:r>
              <a:rPr lang="en-US" b="1" i="1" dirty="0" smtClean="0">
                <a:solidFill>
                  <a:srgbClr val="BFBFBF"/>
                </a:solidFill>
              </a:rPr>
              <a:t>were</a:t>
            </a:r>
            <a:r>
              <a:rPr lang="en-US" i="1" dirty="0" smtClean="0">
                <a:solidFill>
                  <a:srgbClr val="BFBFBF"/>
                </a:solidFill>
              </a:rPr>
              <a:t> </a:t>
            </a:r>
            <a:r>
              <a:rPr lang="en-US" i="1" dirty="0" smtClean="0"/>
              <a:t>delighted to </a:t>
            </a:r>
            <a:br>
              <a:rPr lang="en-US" i="1" dirty="0" smtClean="0"/>
            </a:br>
            <a:r>
              <a:rPr lang="en-US" i="1" dirty="0" smtClean="0"/>
              <a:t>meet </a:t>
            </a:r>
            <a:r>
              <a:rPr lang="en-US" b="1" i="1" dirty="0" smtClean="0">
                <a:solidFill>
                  <a:schemeClr val="accent1"/>
                </a:solidFill>
              </a:rPr>
              <a:t>us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43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urke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862" y="3183226"/>
            <a:ext cx="2596839" cy="36747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Reflexive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Pronouns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4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Must refer or reflect on the subject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dirty="0" smtClean="0"/>
              <a:t>Myself, ourselves, yourself, yourselves, himself, herself, themselves, itself</a:t>
            </a:r>
            <a:endParaRPr lang="en-US" dirty="0"/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3600" b="1" dirty="0" smtClean="0"/>
              <a:t>Example</a:t>
            </a:r>
          </a:p>
          <a:p>
            <a:pPr marL="0" indent="0">
              <a:buNone/>
            </a:pPr>
            <a:endParaRPr lang="en-US" sz="800" b="1" i="1" dirty="0"/>
          </a:p>
          <a:p>
            <a:pPr marL="0" indent="0">
              <a:buNone/>
            </a:pP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</a:rPr>
              <a:t>Tommy the Turkey </a:t>
            </a:r>
            <a:r>
              <a:rPr lang="en-US" i="1" dirty="0" smtClean="0"/>
              <a:t>didn’t want </a:t>
            </a:r>
            <a:br>
              <a:rPr lang="en-US" i="1" dirty="0" smtClean="0"/>
            </a:br>
            <a:r>
              <a:rPr lang="en-US" i="1" dirty="0" smtClean="0"/>
              <a:t>to be by </a:t>
            </a:r>
            <a:r>
              <a:rPr lang="en-US" b="1" i="1" dirty="0" smtClean="0">
                <a:solidFill>
                  <a:srgbClr val="FF0000"/>
                </a:solidFill>
              </a:rPr>
              <a:t>himself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anymore so he</a:t>
            </a:r>
            <a:br>
              <a:rPr lang="en-US" i="1" dirty="0" smtClean="0"/>
            </a:br>
            <a:r>
              <a:rPr lang="en-US" i="1" dirty="0" smtClean="0"/>
              <a:t>was happy to be invited to our table.</a:t>
            </a:r>
          </a:p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9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Choosing the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Right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Pronoun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2102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Use </a:t>
            </a:r>
            <a:r>
              <a:rPr lang="en-US" b="1" dirty="0" smtClean="0">
                <a:solidFill>
                  <a:schemeClr val="accent1"/>
                </a:solidFill>
              </a:rPr>
              <a:t>subjective </a:t>
            </a:r>
            <a:r>
              <a:rPr lang="en-US" b="1" dirty="0" smtClean="0"/>
              <a:t>pronouns as </a:t>
            </a:r>
            <a:r>
              <a:rPr lang="en-US" b="1" dirty="0" smtClean="0">
                <a:solidFill>
                  <a:srgbClr val="FF0000"/>
                </a:solidFill>
              </a:rPr>
              <a:t>subjects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objective</a:t>
            </a:r>
            <a:r>
              <a:rPr lang="en-US" b="1" dirty="0" smtClean="0"/>
              <a:t> pronouns as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objects</a:t>
            </a:r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r>
              <a:rPr lang="en-US" dirty="0" smtClean="0"/>
              <a:t>Slow </a:t>
            </a:r>
            <a:r>
              <a:rPr lang="en-US" dirty="0"/>
              <a:t>down and ask yourself,</a:t>
            </a:r>
            <a:r>
              <a:rPr lang="en-US" b="1" dirty="0"/>
              <a:t> “Did </a:t>
            </a:r>
            <a:r>
              <a:rPr lang="en-US" b="1" i="1" dirty="0">
                <a:solidFill>
                  <a:srgbClr val="FF0000"/>
                </a:solidFill>
              </a:rPr>
              <a:t>I</a:t>
            </a:r>
            <a:r>
              <a:rPr lang="en-US" b="1" i="1" dirty="0"/>
              <a:t> </a:t>
            </a:r>
            <a:r>
              <a:rPr lang="en-US" b="1" dirty="0"/>
              <a:t>do this, or did it happen to </a:t>
            </a:r>
            <a:r>
              <a:rPr lang="en-US" b="1" i="1" dirty="0">
                <a:solidFill>
                  <a:schemeClr val="bg1">
                    <a:lumMod val="75000"/>
                  </a:schemeClr>
                </a:solidFill>
              </a:rPr>
              <a:t>me</a:t>
            </a:r>
            <a:r>
              <a:rPr lang="en-US" b="1" dirty="0"/>
              <a:t>?”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i="1" dirty="0" smtClean="0"/>
              <a:t>Jed and </a:t>
            </a:r>
            <a:r>
              <a:rPr lang="en-US" b="1" i="1" dirty="0" smtClean="0">
                <a:solidFill>
                  <a:schemeClr val="accent1"/>
                </a:solidFill>
              </a:rPr>
              <a:t>I </a:t>
            </a:r>
            <a:r>
              <a:rPr lang="en-US" b="1" i="1" dirty="0" smtClean="0"/>
              <a:t>went</a:t>
            </a:r>
            <a:r>
              <a:rPr lang="en-US" i="1" dirty="0" smtClean="0"/>
              <a:t> to the swimming hole.</a:t>
            </a:r>
          </a:p>
          <a:p>
            <a:pPr marL="0" indent="0">
              <a:buNone/>
            </a:pPr>
            <a:r>
              <a:rPr lang="en-US" i="1" dirty="0" smtClean="0"/>
              <a:t>The teacher </a:t>
            </a:r>
            <a:r>
              <a:rPr lang="en-US" b="1" i="1" dirty="0" smtClean="0"/>
              <a:t>gave</a:t>
            </a:r>
            <a:r>
              <a:rPr lang="en-US" i="1" dirty="0" smtClean="0"/>
              <a:t> </a:t>
            </a:r>
            <a:r>
              <a:rPr lang="en-US" b="1" i="1" dirty="0" smtClean="0">
                <a:solidFill>
                  <a:srgbClr val="BFBFBF"/>
                </a:solidFill>
              </a:rPr>
              <a:t>me</a:t>
            </a:r>
            <a:r>
              <a:rPr lang="en-US" i="1" dirty="0" smtClean="0">
                <a:solidFill>
                  <a:srgbClr val="BFBFBF"/>
                </a:solidFill>
              </a:rPr>
              <a:t> </a:t>
            </a:r>
            <a:r>
              <a:rPr lang="en-US" i="1" dirty="0" smtClean="0"/>
              <a:t>and Karen a hall pass.</a:t>
            </a:r>
          </a:p>
          <a:p>
            <a:pPr marL="0" indent="0">
              <a:buNone/>
            </a:pPr>
            <a:r>
              <a:rPr lang="en-US" i="1" dirty="0" smtClean="0"/>
              <a:t>She </a:t>
            </a:r>
            <a:r>
              <a:rPr lang="en-US" b="1" i="1" dirty="0" smtClean="0"/>
              <a:t>is</a:t>
            </a:r>
            <a:r>
              <a:rPr lang="en-US" i="1" dirty="0" smtClean="0"/>
              <a:t> taller than </a:t>
            </a:r>
            <a:r>
              <a:rPr lang="en-US" b="1" i="1" dirty="0" smtClean="0">
                <a:solidFill>
                  <a:schemeClr val="accent1"/>
                </a:solidFill>
              </a:rPr>
              <a:t>I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501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rst-person-man-on-islan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708" y="2116524"/>
            <a:ext cx="4168092" cy="43926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BFBFBF"/>
                </a:solidFill>
              </a:rPr>
              <a:t>Pronoun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Perspective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5" name="Picture 4" descr="second-person-two-girls-talkin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052" y="4257977"/>
            <a:ext cx="5167950" cy="261842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First, second, or third-person</a:t>
            </a:r>
          </a:p>
          <a:p>
            <a:pPr marL="0" indent="0">
              <a:buNone/>
            </a:pPr>
            <a:endParaRPr lang="en-US" sz="1500" b="1" dirty="0"/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First</a:t>
            </a:r>
            <a:r>
              <a:rPr lang="en-US" sz="3600" b="1" dirty="0" smtClean="0"/>
              <a:t>-</a:t>
            </a:r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</a:rPr>
              <a:t>Person</a:t>
            </a:r>
          </a:p>
          <a:p>
            <a:pPr marL="0" indent="0">
              <a:buNone/>
            </a:pPr>
            <a:r>
              <a:rPr lang="en-US" sz="2800" dirty="0" smtClean="0"/>
              <a:t>I, me, my, myself, we, our,</a:t>
            </a:r>
            <a:br>
              <a:rPr lang="en-US" sz="2800" dirty="0" smtClean="0"/>
            </a:br>
            <a:r>
              <a:rPr lang="en-US" sz="2800" dirty="0" smtClean="0"/>
              <a:t>ours, ourselves</a:t>
            </a:r>
          </a:p>
          <a:p>
            <a:pPr marL="0" indent="0">
              <a:buNone/>
            </a:pPr>
            <a:endParaRPr lang="en-US" sz="1700" b="1" dirty="0" smtClean="0"/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Second</a:t>
            </a:r>
            <a:r>
              <a:rPr lang="en-US" sz="3600" b="1" dirty="0" smtClean="0"/>
              <a:t>-</a:t>
            </a:r>
            <a:r>
              <a:rPr lang="en-US" sz="3600" b="1" dirty="0">
                <a:solidFill>
                  <a:schemeClr val="bg1">
                    <a:lumMod val="75000"/>
                  </a:schemeClr>
                </a:solidFill>
              </a:rPr>
              <a:t>Person</a:t>
            </a:r>
          </a:p>
          <a:p>
            <a:pPr marL="0" indent="0">
              <a:buNone/>
            </a:pPr>
            <a:r>
              <a:rPr lang="en-US" sz="2800" dirty="0" smtClean="0"/>
              <a:t>You, your, yours, yourself, </a:t>
            </a:r>
            <a:br>
              <a:rPr lang="en-US" sz="2800" dirty="0" smtClean="0"/>
            </a:br>
            <a:r>
              <a:rPr lang="en-US" sz="2800" dirty="0" smtClean="0"/>
              <a:t>yourselves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Third</a:t>
            </a:r>
            <a:r>
              <a:rPr lang="en-US" sz="3600" b="1" dirty="0" smtClean="0"/>
              <a:t>-</a:t>
            </a:r>
            <a:r>
              <a:rPr lang="en-US" sz="3600" b="1" dirty="0">
                <a:solidFill>
                  <a:srgbClr val="BFBFBF"/>
                </a:solidFill>
              </a:rPr>
              <a:t>Person</a:t>
            </a:r>
          </a:p>
          <a:p>
            <a:pPr marL="0" indent="0">
              <a:buNone/>
            </a:pPr>
            <a:r>
              <a:rPr lang="en-US" sz="2800" dirty="0" smtClean="0"/>
              <a:t>He, she, it, him, her, his, hers, </a:t>
            </a:r>
            <a:br>
              <a:rPr lang="en-US" sz="2800" dirty="0" smtClean="0"/>
            </a:br>
            <a:r>
              <a:rPr lang="en-US" sz="2800" dirty="0" smtClean="0"/>
              <a:t>himself, herself, itself, they, them, </a:t>
            </a:r>
            <a:br>
              <a:rPr lang="en-US" sz="2800" dirty="0" smtClean="0"/>
            </a:br>
            <a:r>
              <a:rPr lang="en-US" sz="2800" dirty="0" smtClean="0"/>
              <a:t>their, theirs, themselves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6" name="Picture 5" descr="third-person-women-gossiping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5745" y="2852707"/>
            <a:ext cx="3663481" cy="406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54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rw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BFBFBF"/>
      </a:accent2>
      <a:accent3>
        <a:srgbClr val="DADADA"/>
      </a:accent3>
      <a:accent4>
        <a:srgbClr val="0000FF"/>
      </a:accent4>
      <a:accent5>
        <a:srgbClr val="00FF00"/>
      </a:accent5>
      <a:accent6>
        <a:srgbClr val="FF80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erw.thmx</Template>
  <TotalTime>1526</TotalTime>
  <Words>388</Words>
  <Application>Microsoft Macintosh PowerPoint</Application>
  <PresentationFormat>On-screen Show (4:3)</PresentationFormat>
  <Paragraphs>115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erw</vt:lpstr>
      <vt:lpstr>Pronoun Case  and Perspective</vt:lpstr>
      <vt:lpstr>Subjects and Objects</vt:lpstr>
      <vt:lpstr>Pronoun Case</vt:lpstr>
      <vt:lpstr>Who Cares?</vt:lpstr>
      <vt:lpstr>Subjective Pronouns</vt:lpstr>
      <vt:lpstr>Objective Pronouns</vt:lpstr>
      <vt:lpstr>Reflexive Pronouns</vt:lpstr>
      <vt:lpstr>Choosing the Right Pronoun</vt:lpstr>
      <vt:lpstr>Pronoun Perspective</vt:lpstr>
      <vt:lpstr>Case and Perspective Chart</vt:lpstr>
      <vt:lpstr>More Examples of Pronoun Case</vt:lpstr>
      <vt:lpstr>More Examples of Pronoun Case</vt:lpstr>
      <vt:lpstr>More Examples of Pronoun Case</vt:lpstr>
      <vt:lpstr>Review</vt:lpstr>
      <vt:lpstr>PowerPoint Presentation</vt:lpstr>
    </vt:vector>
  </TitlesOfParts>
  <Company>ereadingworksheets.com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Pronoun Case  and Perspective</dc:title>
  <dc:creator>Don Morton</dc:creator>
  <cp:lastModifiedBy>Don Morton</cp:lastModifiedBy>
  <cp:revision>43</cp:revision>
  <dcterms:created xsi:type="dcterms:W3CDTF">2015-09-28T16:07:32Z</dcterms:created>
  <dcterms:modified xsi:type="dcterms:W3CDTF">2015-09-29T19:32:11Z</dcterms:modified>
</cp:coreProperties>
</file>