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61" r:id="rId3"/>
    <p:sldId id="260" r:id="rId4"/>
    <p:sldId id="262" r:id="rId5"/>
    <p:sldId id="263" r:id="rId6"/>
    <p:sldId id="266" r:id="rId7"/>
    <p:sldId id="267" r:id="rId8"/>
    <p:sldId id="264" r:id="rId9"/>
    <p:sldId id="265" r:id="rId10"/>
    <p:sldId id="258" r:id="rId11"/>
    <p:sldId id="25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CB965-F954-CB4B-A8BC-A4EA943A9DE3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59C7E-571B-8B44-A20A-63A5CF186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29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59DFC-02BB-A44F-878E-0F98375209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65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3DA2-AB02-E64C-AC3D-A4CE326485E0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D759-DC3F-B04D-BBE2-052CEC5F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3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3DA2-AB02-E64C-AC3D-A4CE326485E0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D759-DC3F-B04D-BBE2-052CEC5F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3DA2-AB02-E64C-AC3D-A4CE326485E0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D759-DC3F-B04D-BBE2-052CEC5F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6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3DA2-AB02-E64C-AC3D-A4CE326485E0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D759-DC3F-B04D-BBE2-052CEC5F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1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3DA2-AB02-E64C-AC3D-A4CE326485E0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D759-DC3F-B04D-BBE2-052CEC5F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3DA2-AB02-E64C-AC3D-A4CE326485E0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D759-DC3F-B04D-BBE2-052CEC5F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6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3DA2-AB02-E64C-AC3D-A4CE326485E0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D759-DC3F-B04D-BBE2-052CEC5F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3DA2-AB02-E64C-AC3D-A4CE326485E0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D759-DC3F-B04D-BBE2-052CEC5F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5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3DA2-AB02-E64C-AC3D-A4CE326485E0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D759-DC3F-B04D-BBE2-052CEC5F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9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3DA2-AB02-E64C-AC3D-A4CE326485E0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D759-DC3F-B04D-BBE2-052CEC5F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925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3DA2-AB02-E64C-AC3D-A4CE326485E0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D759-DC3F-B04D-BBE2-052CEC5F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43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73DA2-AB02-E64C-AC3D-A4CE326485E0}" type="datetimeFigureOut">
              <a:rPr lang="en-US" smtClean="0"/>
              <a:t>10/13/15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FD759-DC3F-B04D-BBE2-052CEC5FB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8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7250" y="784880"/>
            <a:ext cx="8015492" cy="2319964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accent1"/>
                </a:solidFill>
                <a:latin typeface="Arial"/>
                <a:cs typeface="Arial"/>
              </a:rPr>
              <a:t>Prepositions</a:t>
            </a:r>
            <a:endParaRPr lang="en-US" sz="5400" b="1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7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803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Review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522" y="1251510"/>
            <a:ext cx="8670003" cy="5447751"/>
          </a:xfrm>
        </p:spPr>
        <p:txBody>
          <a:bodyPr>
            <a:normAutofit/>
          </a:bodyPr>
          <a:lstStyle/>
          <a:p>
            <a:endParaRPr lang="en-US" sz="8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Prepositions </a:t>
            </a:r>
            <a:r>
              <a:rPr lang="en-US" dirty="0" smtClean="0"/>
              <a:t>show relationships between </a:t>
            </a:r>
            <a:r>
              <a:rPr lang="en-US" b="1" dirty="0" smtClean="0"/>
              <a:t>nouns</a:t>
            </a:r>
            <a:r>
              <a:rPr lang="en-US" dirty="0" smtClean="0"/>
              <a:t> and other words.</a:t>
            </a:r>
            <a:endParaRPr lang="en-US" dirty="0" smtClean="0"/>
          </a:p>
          <a:p>
            <a:endParaRPr lang="en-US" sz="2000" dirty="0" smtClean="0"/>
          </a:p>
          <a:p>
            <a:r>
              <a:rPr lang="en-US" b="1" dirty="0" smtClean="0">
                <a:solidFill>
                  <a:schemeClr val="accent1"/>
                </a:solidFill>
              </a:rPr>
              <a:t>Prepositions </a:t>
            </a:r>
            <a:r>
              <a:rPr lang="en-US" dirty="0" smtClean="0">
                <a:solidFill>
                  <a:srgbClr val="000000"/>
                </a:solidFill>
              </a:rPr>
              <a:t>often show the positions of nouns in </a:t>
            </a:r>
            <a:r>
              <a:rPr lang="en-US" b="1" dirty="0" smtClean="0">
                <a:solidFill>
                  <a:srgbClr val="000000"/>
                </a:solidFill>
              </a:rPr>
              <a:t>time</a:t>
            </a:r>
            <a:r>
              <a:rPr lang="en-US" dirty="0" smtClean="0">
                <a:solidFill>
                  <a:srgbClr val="000000"/>
                </a:solidFill>
              </a:rPr>
              <a:t> and </a:t>
            </a:r>
            <a:r>
              <a:rPr lang="en-US" b="1" dirty="0" smtClean="0">
                <a:solidFill>
                  <a:srgbClr val="000000"/>
                </a:solidFill>
              </a:rPr>
              <a:t>space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en-US" dirty="0" smtClean="0"/>
          </a:p>
          <a:p>
            <a:pPr marL="0" indent="0">
              <a:buNone/>
            </a:pPr>
            <a:endParaRPr lang="en-US" sz="2000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chemeClr val="accent1"/>
                </a:solidFill>
              </a:rPr>
              <a:t>Avoid </a:t>
            </a:r>
            <a:r>
              <a:rPr lang="en-US" dirty="0" smtClean="0">
                <a:solidFill>
                  <a:srgbClr val="000000"/>
                </a:solidFill>
              </a:rPr>
              <a:t>using </a:t>
            </a:r>
            <a:r>
              <a:rPr lang="en-US" b="1" dirty="0" smtClean="0">
                <a:solidFill>
                  <a:srgbClr val="000000"/>
                </a:solidFill>
              </a:rPr>
              <a:t>redundant</a:t>
            </a:r>
            <a:r>
              <a:rPr lang="en-US" dirty="0" smtClean="0">
                <a:solidFill>
                  <a:srgbClr val="000000"/>
                </a:solidFill>
              </a:rPr>
              <a:t> or unnecessary </a:t>
            </a:r>
            <a:r>
              <a:rPr lang="en-US" b="1" dirty="0" smtClean="0">
                <a:solidFill>
                  <a:srgbClr val="000000"/>
                </a:solidFill>
              </a:rPr>
              <a:t>prepositions</a:t>
            </a:r>
            <a:endParaRPr lang="en-US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w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18" y="5468759"/>
            <a:ext cx="3288347" cy="10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43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aiter-holding-plat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15" y="2484616"/>
            <a:ext cx="3100243" cy="43733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Prepositions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70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S</a:t>
            </a:r>
            <a:r>
              <a:rPr lang="en-US" b="1" dirty="0" smtClean="0"/>
              <a:t>how relationships between nouns and other words </a:t>
            </a:r>
            <a:endParaRPr lang="en-US" b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600" b="1" dirty="0" smtClean="0"/>
              <a:t>Examples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i="1" dirty="0" smtClean="0"/>
              <a:t>I have a bowl of cereal </a:t>
            </a:r>
            <a:r>
              <a:rPr lang="en-US" b="1" i="1" dirty="0" smtClean="0">
                <a:solidFill>
                  <a:srgbClr val="FF0000"/>
                </a:solidFill>
              </a:rPr>
              <a:t>inside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this dish </a:t>
            </a:r>
            <a:r>
              <a:rPr lang="en-US" b="1" i="1" dirty="0" smtClean="0">
                <a:solidFill>
                  <a:schemeClr val="accent1"/>
                </a:solidFill>
              </a:rPr>
              <a:t>for</a:t>
            </a:r>
            <a:r>
              <a:rPr lang="en-US" i="1" dirty="0" smtClean="0">
                <a:solidFill>
                  <a:schemeClr val="accent1"/>
                </a:solidFill>
              </a:rPr>
              <a:t> </a:t>
            </a:r>
            <a:r>
              <a:rPr lang="en-US" i="1" dirty="0" smtClean="0"/>
              <a:t>you.</a:t>
            </a:r>
            <a:endParaRPr lang="en-US" i="1" dirty="0" smtClean="0"/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i="1" dirty="0" smtClean="0"/>
              <a:t>I will serve cherry slushy </a:t>
            </a:r>
            <a:r>
              <a:rPr lang="en-US" b="1" i="1" dirty="0" smtClean="0">
                <a:solidFill>
                  <a:srgbClr val="FF0000"/>
                </a:solidFill>
              </a:rPr>
              <a:t>to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you</a:t>
            </a:r>
            <a:br>
              <a:rPr lang="en-US" i="1" dirty="0" smtClean="0"/>
            </a:br>
            <a:r>
              <a:rPr lang="en-US" b="1" i="1" dirty="0" smtClean="0">
                <a:solidFill>
                  <a:srgbClr val="FF0000"/>
                </a:solidFill>
              </a:rPr>
              <a:t>after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supper.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9581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Prepositions </a:t>
            </a:r>
            <a:r>
              <a:rPr lang="en-US" b="1" dirty="0" smtClean="0"/>
              <a:t>Show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Positions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Where is the pencil in relation to the desk?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lnSpc>
                <a:spcPct val="50000"/>
              </a:lnSpc>
              <a:buNone/>
            </a:pPr>
            <a:r>
              <a:rPr lang="en-US" dirty="0" smtClean="0"/>
              <a:t>The pencil is </a:t>
            </a:r>
            <a:r>
              <a:rPr lang="en-US" b="1" dirty="0" smtClean="0">
                <a:solidFill>
                  <a:schemeClr val="accent1"/>
                </a:solidFill>
              </a:rPr>
              <a:t>on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the desk.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dirty="0" smtClean="0"/>
              <a:t>The pencil is </a:t>
            </a:r>
            <a:r>
              <a:rPr lang="en-US" b="1" dirty="0" smtClean="0">
                <a:solidFill>
                  <a:srgbClr val="FF0000"/>
                </a:solidFill>
              </a:rPr>
              <a:t>underneath</a:t>
            </a:r>
            <a:r>
              <a:rPr lang="en-US" b="1" dirty="0" smtClean="0"/>
              <a:t>/</a:t>
            </a:r>
            <a:r>
              <a:rPr lang="en-US" b="1" dirty="0" smtClean="0">
                <a:solidFill>
                  <a:srgbClr val="FF0000"/>
                </a:solidFill>
              </a:rPr>
              <a:t>below</a:t>
            </a:r>
            <a:r>
              <a:rPr lang="en-US" b="1" dirty="0" smtClean="0"/>
              <a:t> </a:t>
            </a:r>
            <a:r>
              <a:rPr lang="en-US" dirty="0" smtClean="0"/>
              <a:t>the desk.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dirty="0" smtClean="0"/>
              <a:t>The pencil is </a:t>
            </a:r>
            <a:r>
              <a:rPr lang="en-US" b="1" dirty="0" smtClean="0">
                <a:solidFill>
                  <a:srgbClr val="FF0000"/>
                </a:solidFill>
              </a:rPr>
              <a:t>inside</a:t>
            </a:r>
            <a:r>
              <a:rPr lang="en-US" dirty="0" smtClean="0"/>
              <a:t> the desk.</a:t>
            </a:r>
            <a:endParaRPr lang="en-US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7" name="Picture 6" descr="pencil-on-the-des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850" y="2570061"/>
            <a:ext cx="2839898" cy="2500282"/>
          </a:xfrm>
          <a:prstGeom prst="rect">
            <a:avLst/>
          </a:prstGeom>
        </p:spPr>
      </p:pic>
      <p:pic>
        <p:nvPicPr>
          <p:cNvPr id="6" name="Picture 5" descr="pencil-inside-the-des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08" y="2276339"/>
            <a:ext cx="2313731" cy="2908691"/>
          </a:xfrm>
          <a:prstGeom prst="rect">
            <a:avLst/>
          </a:prstGeom>
        </p:spPr>
      </p:pic>
      <p:pic>
        <p:nvPicPr>
          <p:cNvPr id="8" name="Picture 7" descr="pencil-under-the-des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39" y="2570061"/>
            <a:ext cx="25781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accent1"/>
                </a:solidFill>
              </a:rPr>
              <a:t>Prepositions </a:t>
            </a:r>
            <a:r>
              <a:rPr lang="en-US" b="1" dirty="0" smtClean="0"/>
              <a:t>Show</a:t>
            </a:r>
            <a:r>
              <a:rPr lang="en-US" b="1" dirty="0" smtClean="0">
                <a:solidFill>
                  <a:schemeClr val="accent1"/>
                </a:solidFill>
              </a:rPr>
              <a:t>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Positions </a:t>
            </a:r>
            <a:r>
              <a:rPr lang="en-US" b="1" dirty="0" smtClean="0"/>
              <a:t>in </a:t>
            </a:r>
            <a:r>
              <a:rPr lang="en-US" b="1" dirty="0" smtClean="0">
                <a:solidFill>
                  <a:srgbClr val="BFBFBF"/>
                </a:solidFill>
              </a:rPr>
              <a:t>Time </a:t>
            </a:r>
            <a:r>
              <a:rPr lang="en-US" b="1" dirty="0" smtClean="0"/>
              <a:t>Too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lnSpc>
                <a:spcPct val="50000"/>
              </a:lnSpc>
              <a:buNone/>
            </a:pPr>
            <a:r>
              <a:rPr lang="en-US" dirty="0" smtClean="0"/>
              <a:t>Recess is </a:t>
            </a:r>
            <a:r>
              <a:rPr lang="en-US" b="1" dirty="0" smtClean="0">
                <a:solidFill>
                  <a:srgbClr val="FF0000"/>
                </a:solidFill>
              </a:rPr>
              <a:t>before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lunch.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dirty="0" smtClean="0"/>
              <a:t>Recess is </a:t>
            </a:r>
            <a:r>
              <a:rPr lang="en-US" b="1" dirty="0" smtClean="0">
                <a:solidFill>
                  <a:srgbClr val="FF0000"/>
                </a:solidFill>
              </a:rPr>
              <a:t>after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lunch.</a:t>
            </a:r>
          </a:p>
          <a:p>
            <a:pPr marL="0" indent="0">
              <a:lnSpc>
                <a:spcPct val="50000"/>
              </a:lnSpc>
              <a:buNone/>
            </a:pPr>
            <a:r>
              <a:rPr lang="en-US" dirty="0" smtClean="0"/>
              <a:t>Recess is </a:t>
            </a:r>
            <a:r>
              <a:rPr lang="en-US" b="1" dirty="0" smtClean="0">
                <a:solidFill>
                  <a:srgbClr val="FF0000"/>
                </a:solidFill>
              </a:rPr>
              <a:t>during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lunch.</a:t>
            </a:r>
            <a:endParaRPr lang="en-US" dirty="0" smtClean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 descr="children-eating-lun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06" y="2117012"/>
            <a:ext cx="3736753" cy="2167317"/>
          </a:xfrm>
          <a:prstGeom prst="rect">
            <a:avLst/>
          </a:prstGeom>
        </p:spPr>
      </p:pic>
      <p:pic>
        <p:nvPicPr>
          <p:cNvPr id="5" name="Picture 4" descr="children-playing-during-rec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67" y="2153822"/>
            <a:ext cx="2776811" cy="2098035"/>
          </a:xfrm>
          <a:prstGeom prst="rect">
            <a:avLst/>
          </a:prstGeom>
        </p:spPr>
      </p:pic>
      <p:pic>
        <p:nvPicPr>
          <p:cNvPr id="9" name="Picture 8" descr="children-eating-lun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59" y="2269412"/>
            <a:ext cx="3736753" cy="2167317"/>
          </a:xfrm>
          <a:prstGeom prst="rect">
            <a:avLst/>
          </a:prstGeom>
        </p:spPr>
      </p:pic>
      <p:pic>
        <p:nvPicPr>
          <p:cNvPr id="10" name="Picture 9" descr="children-playing-during-rece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554" y="2269412"/>
            <a:ext cx="2776811" cy="2098035"/>
          </a:xfrm>
          <a:prstGeom prst="rect">
            <a:avLst/>
          </a:prstGeom>
        </p:spPr>
      </p:pic>
      <p:pic>
        <p:nvPicPr>
          <p:cNvPr id="11" name="Picture 10" descr="cartoon-people-pie-figh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559" y="1638492"/>
            <a:ext cx="5715000" cy="33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4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Common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Prepositions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About</a:t>
            </a:r>
            <a:r>
              <a:rPr lang="en-US" dirty="0" smtClean="0"/>
              <a:t>, above, across, after, against, along, around, </a:t>
            </a:r>
            <a:r>
              <a:rPr lang="en-US" b="1" dirty="0" smtClean="0"/>
              <a:t>as</a:t>
            </a:r>
            <a:r>
              <a:rPr lang="en-US" dirty="0" smtClean="0"/>
              <a:t>, at, before, behind, below, beneath, beside, between, beyond, by, down, during, except, </a:t>
            </a:r>
            <a:r>
              <a:rPr lang="en-US" b="1" dirty="0" smtClean="0"/>
              <a:t>for</a:t>
            </a:r>
            <a:r>
              <a:rPr lang="en-US" dirty="0" smtClean="0"/>
              <a:t>, </a:t>
            </a:r>
            <a:r>
              <a:rPr lang="en-US" b="1" dirty="0" smtClean="0"/>
              <a:t>from</a:t>
            </a:r>
            <a:r>
              <a:rPr lang="en-US" dirty="0" smtClean="0"/>
              <a:t>, in, inside, into, </a:t>
            </a:r>
            <a:r>
              <a:rPr lang="en-US" b="1" dirty="0" smtClean="0"/>
              <a:t>like</a:t>
            </a:r>
            <a:r>
              <a:rPr lang="en-US" dirty="0" smtClean="0"/>
              <a:t>, near, next, of, off, on, out, outside, over, past, since, through, throughout, till, </a:t>
            </a:r>
            <a:r>
              <a:rPr lang="en-US" b="1" dirty="0" smtClean="0"/>
              <a:t>to</a:t>
            </a:r>
            <a:r>
              <a:rPr lang="en-US" dirty="0" smtClean="0"/>
              <a:t>, toward, under, underneath, </a:t>
            </a:r>
            <a:r>
              <a:rPr lang="en-US" b="1" dirty="0" smtClean="0"/>
              <a:t>unlike</a:t>
            </a:r>
            <a:r>
              <a:rPr lang="en-US" dirty="0" smtClean="0"/>
              <a:t>, until, up, upon, </a:t>
            </a:r>
            <a:r>
              <a:rPr lang="en-US" b="1" dirty="0" smtClean="0"/>
              <a:t>with</a:t>
            </a:r>
            <a:r>
              <a:rPr lang="en-US" dirty="0" smtClean="0"/>
              <a:t>, within, without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3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ngry-pirate-gi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09" y="2579435"/>
            <a:ext cx="3379499" cy="4295973"/>
          </a:xfrm>
          <a:prstGeom prst="rect">
            <a:avLst/>
          </a:prstGeom>
        </p:spPr>
      </p:pic>
      <p:pic>
        <p:nvPicPr>
          <p:cNvPr id="4" name="Picture 3" descr="silly-looking-cartoon-wo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501" y="2631852"/>
            <a:ext cx="4610215" cy="4610215"/>
          </a:xfrm>
          <a:prstGeom prst="rect">
            <a:avLst/>
          </a:prstGeom>
        </p:spPr>
      </p:pic>
      <p:pic>
        <p:nvPicPr>
          <p:cNvPr id="5" name="Picture 4" descr="fat-bird-inside-of-c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785" y="2339613"/>
            <a:ext cx="2667411" cy="433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Remove </a:t>
            </a:r>
            <a:r>
              <a:rPr lang="en-US" b="1" dirty="0" smtClean="0">
                <a:solidFill>
                  <a:srgbClr val="FF0000"/>
                </a:solidFill>
              </a:rPr>
              <a:t>Redundant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Prepositions</a:t>
            </a:r>
            <a:endParaRPr lang="en-US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Some </a:t>
            </a:r>
            <a:r>
              <a:rPr lang="en-US" b="1" dirty="0" smtClean="0">
                <a:solidFill>
                  <a:srgbClr val="BFBFBF"/>
                </a:solidFill>
              </a:rPr>
              <a:t>prepositions</a:t>
            </a:r>
            <a:r>
              <a:rPr lang="en-US" b="1" dirty="0" smtClean="0"/>
              <a:t> are not </a:t>
            </a:r>
            <a:r>
              <a:rPr lang="en-US" b="1" dirty="0" smtClean="0">
                <a:solidFill>
                  <a:schemeClr val="accent1"/>
                </a:solidFill>
              </a:rPr>
              <a:t>needed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600" b="1" dirty="0" smtClean="0"/>
              <a:t>Examples</a:t>
            </a:r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r>
              <a:rPr lang="en-US" sz="2800" i="1" dirty="0" smtClean="0"/>
              <a:t>Where did you go to school </a:t>
            </a:r>
            <a:r>
              <a:rPr lang="en-US" sz="2800" b="1" i="1" strike="sngStrike" dirty="0" smtClean="0"/>
              <a:t>at</a:t>
            </a:r>
            <a:r>
              <a:rPr lang="en-US" sz="2800" i="1" dirty="0" smtClean="0"/>
              <a:t>?</a:t>
            </a:r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r>
              <a:rPr lang="en-US" sz="2800" i="1" dirty="0" smtClean="0"/>
              <a:t>The fat yellow bird was inside </a:t>
            </a:r>
            <a:r>
              <a:rPr lang="en-US" sz="2800" b="1" i="1" strike="sngStrike" dirty="0" smtClean="0"/>
              <a:t>of</a:t>
            </a:r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US" sz="2800" i="1" dirty="0" smtClean="0"/>
              <a:t>the cage.</a:t>
            </a:r>
          </a:p>
          <a:p>
            <a:pPr marL="0" indent="0">
              <a:buNone/>
            </a:pPr>
            <a:endParaRPr lang="en-US" sz="1600" i="1" dirty="0" smtClean="0"/>
          </a:p>
          <a:p>
            <a:pPr marL="0" indent="0">
              <a:buNone/>
            </a:pPr>
            <a:r>
              <a:rPr lang="en-US" sz="2800" i="1" dirty="0" smtClean="0"/>
              <a:t>Captain Katrina did not know where</a:t>
            </a:r>
            <a:br>
              <a:rPr lang="en-US" sz="2800" i="1" dirty="0" smtClean="0"/>
            </a:br>
            <a:r>
              <a:rPr lang="en-US" sz="2800" i="1" dirty="0" smtClean="0"/>
              <a:t>her dog went </a:t>
            </a:r>
            <a:r>
              <a:rPr lang="en-US" sz="2800" b="1" i="1" strike="sngStrike" dirty="0" smtClean="0"/>
              <a:t>to</a:t>
            </a:r>
            <a:r>
              <a:rPr lang="en-US" sz="2800" i="1" dirty="0" smtClean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671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tist-with-canv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19" y="3533676"/>
            <a:ext cx="5233600" cy="3361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rgbClr val="BFBFBF"/>
                </a:solidFill>
              </a:rPr>
              <a:t>Examples</a:t>
            </a:r>
            <a:r>
              <a:rPr lang="en-US" b="1" dirty="0" smtClean="0"/>
              <a:t> of </a:t>
            </a:r>
            <a:r>
              <a:rPr lang="en-US" b="1" dirty="0" smtClean="0">
                <a:solidFill>
                  <a:schemeClr val="accent1"/>
                </a:solidFill>
              </a:rPr>
              <a:t>Prepositions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i="1" dirty="0" smtClean="0"/>
              <a:t>I will paint a masterpiece on this blank canvas.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2800" b="1" dirty="0" smtClean="0"/>
              <a:t>Which word in the</a:t>
            </a:r>
            <a:br>
              <a:rPr lang="en-US" sz="2800" b="1" dirty="0" smtClean="0"/>
            </a:br>
            <a:r>
              <a:rPr lang="en-US" sz="2800" b="1" dirty="0" smtClean="0"/>
              <a:t>above sentence is a</a:t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preposition</a:t>
            </a:r>
            <a:r>
              <a:rPr lang="en-US" sz="2800" b="1" dirty="0" smtClean="0"/>
              <a:t>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on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73337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rgbClr val="BFBFBF"/>
                </a:solidFill>
              </a:rPr>
              <a:t>Examples</a:t>
            </a:r>
            <a:r>
              <a:rPr lang="en-US" b="1" dirty="0" smtClean="0"/>
              <a:t> of </a:t>
            </a:r>
            <a:r>
              <a:rPr lang="en-US" b="1" dirty="0" smtClean="0">
                <a:solidFill>
                  <a:schemeClr val="accent1"/>
                </a:solidFill>
              </a:rPr>
              <a:t>Prepositions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i="1" dirty="0" smtClean="0"/>
              <a:t>DJ Jamie Green is performing at the pool party.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2800" b="1" dirty="0" smtClean="0"/>
              <a:t>Which word in the above </a:t>
            </a:r>
            <a:br>
              <a:rPr lang="en-US" sz="2800" b="1" dirty="0" smtClean="0"/>
            </a:br>
            <a:r>
              <a:rPr lang="en-US" sz="2800" b="1" dirty="0" smtClean="0"/>
              <a:t>sentence is a </a:t>
            </a:r>
            <a:r>
              <a:rPr lang="en-US" sz="2800" b="1" dirty="0" smtClean="0">
                <a:solidFill>
                  <a:srgbClr val="FF0000"/>
                </a:solidFill>
              </a:rPr>
              <a:t>preposition</a:t>
            </a:r>
            <a:r>
              <a:rPr lang="en-US" sz="2800" b="1" dirty="0" smtClean="0"/>
              <a:t>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at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  <p:pic>
        <p:nvPicPr>
          <p:cNvPr id="7" name="Picture 6" descr="green-haired-d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156" y="2650254"/>
            <a:ext cx="3233804" cy="41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7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ld-tur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80" y="2701556"/>
            <a:ext cx="3897820" cy="41564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More </a:t>
            </a:r>
            <a:r>
              <a:rPr lang="en-US" b="1" dirty="0" smtClean="0">
                <a:solidFill>
                  <a:srgbClr val="BFBFBF"/>
                </a:solidFill>
              </a:rPr>
              <a:t>Examples</a:t>
            </a:r>
            <a:r>
              <a:rPr lang="en-US" b="1" dirty="0" smtClean="0"/>
              <a:t> of </a:t>
            </a:r>
            <a:r>
              <a:rPr lang="en-US" b="1" dirty="0" smtClean="0">
                <a:solidFill>
                  <a:schemeClr val="accent1"/>
                </a:solidFill>
              </a:rPr>
              <a:t>Prepositions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i="1" dirty="0" smtClean="0"/>
              <a:t>I’ll hide inside of my shell if it gets too dangerous.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sz="2800" b="1" dirty="0" smtClean="0"/>
              <a:t>Which </a:t>
            </a:r>
            <a:r>
              <a:rPr lang="en-US" sz="2800" b="1" dirty="0" smtClean="0">
                <a:solidFill>
                  <a:srgbClr val="FF0000"/>
                </a:solidFill>
              </a:rPr>
              <a:t>preposition</a:t>
            </a:r>
            <a:r>
              <a:rPr lang="en-US" sz="2800" b="1" dirty="0" smtClean="0"/>
              <a:t> in</a:t>
            </a:r>
            <a:r>
              <a:rPr lang="en-US" sz="2800" b="1" dirty="0"/>
              <a:t> </a:t>
            </a:r>
            <a:r>
              <a:rPr lang="en-US" sz="2800" b="1" dirty="0" smtClean="0"/>
              <a:t>the</a:t>
            </a:r>
            <a:br>
              <a:rPr lang="en-US" sz="2800" b="1" dirty="0" smtClean="0"/>
            </a:br>
            <a:r>
              <a:rPr lang="en-US" sz="2800" b="1" dirty="0" smtClean="0"/>
              <a:t>above sentence should be</a:t>
            </a:r>
            <a:br>
              <a:rPr lang="en-US" sz="2800" b="1" dirty="0" smtClean="0"/>
            </a:br>
            <a:r>
              <a:rPr lang="en-US" sz="2800" b="1" dirty="0" smtClean="0"/>
              <a:t>removed?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3600" b="1" i="1" dirty="0" smtClean="0">
                <a:solidFill>
                  <a:srgbClr val="FF0000"/>
                </a:solidFill>
              </a:rPr>
              <a:t>of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81498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erw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0000"/>
      </a:accent1>
      <a:accent2>
        <a:srgbClr val="BFBFBF"/>
      </a:accent2>
      <a:accent3>
        <a:srgbClr val="DADADA"/>
      </a:accent3>
      <a:accent4>
        <a:srgbClr val="0000FF"/>
      </a:accent4>
      <a:accent5>
        <a:srgbClr val="00FF00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erw.thmx</Template>
  <TotalTime>544</TotalTime>
  <Words>285</Words>
  <Application>Microsoft Macintosh PowerPoint</Application>
  <PresentationFormat>On-screen Show (4:3)</PresentationFormat>
  <Paragraphs>70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erw</vt:lpstr>
      <vt:lpstr>Prepositions</vt:lpstr>
      <vt:lpstr>Prepositions</vt:lpstr>
      <vt:lpstr>Prepositions Show Positions</vt:lpstr>
      <vt:lpstr>Prepositions Show Positions in Time Too</vt:lpstr>
      <vt:lpstr>Common Prepositions</vt:lpstr>
      <vt:lpstr>Remove Redundant Prepositions</vt:lpstr>
      <vt:lpstr>More Examples of Prepositions</vt:lpstr>
      <vt:lpstr>More Examples of Prepositions</vt:lpstr>
      <vt:lpstr>More Examples of Prepositions</vt:lpstr>
      <vt:lpstr>Review</vt:lpstr>
      <vt:lpstr>PowerPoint Presentation</vt:lpstr>
    </vt:vector>
  </TitlesOfParts>
  <Company>ereadingworksheets.com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Prepositions</dc:title>
  <dc:creator>Don Morton</dc:creator>
  <cp:lastModifiedBy>Don Morton</cp:lastModifiedBy>
  <cp:revision>23</cp:revision>
  <dcterms:created xsi:type="dcterms:W3CDTF">2015-10-13T14:36:41Z</dcterms:created>
  <dcterms:modified xsi:type="dcterms:W3CDTF">2015-10-13T23:41:25Z</dcterms:modified>
</cp:coreProperties>
</file>