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3" r:id="rId4"/>
    <p:sldId id="261" r:id="rId5"/>
    <p:sldId id="262" r:id="rId6"/>
    <p:sldId id="265" r:id="rId7"/>
    <p:sldId id="266" r:id="rId8"/>
    <p:sldId id="264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B1508-F073-3640-BB55-693766C3758E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0A9E6-F0D1-8347-9516-A123F9631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20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1A46-5B7B-544A-B135-97533990508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F80-12F8-DB4E-BF15-1035DBF50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1A46-5B7B-544A-B135-97533990508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F80-12F8-DB4E-BF15-1035DBF50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1A46-5B7B-544A-B135-97533990508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F80-12F8-DB4E-BF15-1035DBF50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1A46-5B7B-544A-B135-97533990508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F80-12F8-DB4E-BF15-1035DBF50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1A46-5B7B-544A-B135-97533990508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F80-12F8-DB4E-BF15-1035DBF50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1A46-5B7B-544A-B135-97533990508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F80-12F8-DB4E-BF15-1035DBF50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1A46-5B7B-544A-B135-97533990508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F80-12F8-DB4E-BF15-1035DBF50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1A46-5B7B-544A-B135-97533990508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F80-12F8-DB4E-BF15-1035DBF50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1A46-5B7B-544A-B135-97533990508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F80-12F8-DB4E-BF15-1035DBF50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1A46-5B7B-544A-B135-97533990508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F80-12F8-DB4E-BF15-1035DBF50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81A46-5B7B-544A-B135-97533990508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EF80-12F8-DB4E-BF15-1035DBF50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81A46-5B7B-544A-B135-97533990508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1EF80-12F8-DB4E-BF15-1035DBF50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8015492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chemeClr val="accent1"/>
                </a:solidFill>
                <a:latin typeface="Arial"/>
                <a:cs typeface="Arial"/>
              </a:rPr>
              <a:t>Prepositional </a:t>
            </a:r>
            <a: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Phrases</a:t>
            </a:r>
            <a:endParaRPr lang="en-US" sz="5400" b="1" dirty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99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6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encil-under-the-des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700" y="2793037"/>
            <a:ext cx="2578100" cy="2413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Prepositions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7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Words that show </a:t>
            </a:r>
            <a:r>
              <a:rPr lang="en-US" b="1" dirty="0" smtClean="0"/>
              <a:t>relationships between nouns and other words 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i="1" dirty="0" smtClean="0"/>
              <a:t>The pencil is </a:t>
            </a:r>
            <a:r>
              <a:rPr lang="en-US" b="1" i="1" dirty="0" smtClean="0">
                <a:solidFill>
                  <a:srgbClr val="FF0000"/>
                </a:solidFill>
              </a:rPr>
              <a:t>under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the desk.</a:t>
            </a:r>
            <a:endParaRPr lang="en-US" i="1" dirty="0" smtClean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i="1" dirty="0" smtClean="0"/>
              <a:t>The desk </a:t>
            </a:r>
            <a:r>
              <a:rPr lang="en-US" i="1" dirty="0" smtClean="0"/>
              <a:t>is </a:t>
            </a:r>
            <a:r>
              <a:rPr lang="en-US" b="1" i="1" dirty="0" smtClean="0">
                <a:solidFill>
                  <a:schemeClr val="accent1"/>
                </a:solidFill>
              </a:rPr>
              <a:t>inside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smtClean="0"/>
              <a:t>the classroom.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8436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iant-monkey-swatting-plan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639" y="2576639"/>
            <a:ext cx="4281360" cy="42813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Objects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Nouns </a:t>
            </a:r>
            <a:r>
              <a:rPr lang="en-US" b="1" dirty="0" smtClean="0"/>
              <a:t>in a sentence that do </a:t>
            </a:r>
            <a:r>
              <a:rPr lang="en-US" b="1" u="sng" dirty="0" smtClean="0"/>
              <a:t>not</a:t>
            </a:r>
            <a:r>
              <a:rPr lang="en-US" b="1" dirty="0" smtClean="0"/>
              <a:t> take an action or </a:t>
            </a:r>
            <a:r>
              <a:rPr lang="en-US" b="1" dirty="0" smtClean="0">
                <a:solidFill>
                  <a:srgbClr val="FF0000"/>
                </a:solidFill>
              </a:rPr>
              <a:t>predicate</a:t>
            </a: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b="1" dirty="0" smtClean="0"/>
              <a:t>Example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i="1" dirty="0" smtClean="0"/>
              <a:t>A giant monkey </a:t>
            </a:r>
            <a:r>
              <a:rPr lang="en-US" b="1" i="1" dirty="0" smtClean="0"/>
              <a:t>has climbed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to the </a:t>
            </a:r>
            <a:r>
              <a:rPr lang="en-US" b="1" i="1" dirty="0" smtClean="0">
                <a:solidFill>
                  <a:srgbClr val="FF0000"/>
                </a:solidFill>
              </a:rPr>
              <a:t>top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of a tall </a:t>
            </a:r>
            <a:r>
              <a:rPr lang="en-US" b="1" i="1" dirty="0" smtClean="0">
                <a:solidFill>
                  <a:schemeClr val="accent1"/>
                </a:solidFill>
              </a:rPr>
              <a:t>building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i="1" dirty="0" smtClean="0"/>
              <a:t>and</a:t>
            </a:r>
            <a:br>
              <a:rPr lang="en-US" i="1" dirty="0" smtClean="0"/>
            </a:br>
            <a:r>
              <a:rPr lang="en-US" b="1" i="1" dirty="0" smtClean="0"/>
              <a:t>is swatting </a:t>
            </a:r>
            <a:r>
              <a:rPr lang="en-US" i="1" dirty="0" smtClean="0"/>
              <a:t>down </a:t>
            </a:r>
            <a:r>
              <a:rPr lang="en-US" b="1" i="1" dirty="0" smtClean="0">
                <a:solidFill>
                  <a:srgbClr val="FF0000"/>
                </a:solidFill>
              </a:rPr>
              <a:t>planes</a:t>
            </a:r>
            <a:r>
              <a:rPr lang="en-US" i="1" dirty="0" smtClean="0"/>
              <a:t>.</a:t>
            </a:r>
            <a:endParaRPr lang="en-US" i="1" dirty="0"/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61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irl-at-doctors-office-getting-sho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571" y="2983247"/>
            <a:ext cx="4161429" cy="38747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39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Prepositional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Phrase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preposition</a:t>
            </a:r>
            <a:r>
              <a:rPr lang="en-US" b="1" dirty="0" smtClean="0"/>
              <a:t>, an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object</a:t>
            </a:r>
            <a:r>
              <a:rPr lang="en-US" b="1" dirty="0" smtClean="0"/>
              <a:t>, and the words that connect them</a:t>
            </a:r>
            <a:endParaRPr lang="en-US" b="1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i="1" dirty="0" smtClean="0"/>
              <a:t>The doctor gave </a:t>
            </a:r>
            <a:r>
              <a:rPr lang="en-US" i="1" dirty="0" err="1" smtClean="0"/>
              <a:t>Satya</a:t>
            </a:r>
            <a:r>
              <a:rPr lang="en-US" i="1" dirty="0" smtClean="0"/>
              <a:t> </a:t>
            </a:r>
            <a:br>
              <a:rPr lang="en-US" i="1" dirty="0" smtClean="0"/>
            </a:br>
            <a:r>
              <a:rPr lang="en-US" i="1" dirty="0" smtClean="0"/>
              <a:t>a shot </a:t>
            </a:r>
            <a:r>
              <a:rPr lang="en-US" b="1" i="1" dirty="0" smtClean="0">
                <a:solidFill>
                  <a:schemeClr val="accent1"/>
                </a:solidFill>
              </a:rPr>
              <a:t>in </a:t>
            </a:r>
            <a:r>
              <a:rPr lang="en-US" b="1" i="1" dirty="0" smtClean="0"/>
              <a:t>her 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arm</a:t>
            </a:r>
            <a:r>
              <a:rPr lang="en-US" i="1" dirty="0" smtClean="0"/>
              <a:t>.</a:t>
            </a:r>
            <a:endParaRPr lang="en-US" i="1" dirty="0" smtClean="0"/>
          </a:p>
          <a:p>
            <a:pPr marL="0" indent="0">
              <a:buNone/>
            </a:pPr>
            <a:endParaRPr lang="en-US" sz="1800" i="1" dirty="0" smtClean="0"/>
          </a:p>
          <a:p>
            <a:pPr marL="0" indent="0">
              <a:buNone/>
            </a:pPr>
            <a:r>
              <a:rPr lang="en-US" i="1" dirty="0" smtClean="0"/>
              <a:t>Brad’s idea of a good </a:t>
            </a:r>
            <a:br>
              <a:rPr lang="en-US" i="1" dirty="0" smtClean="0"/>
            </a:br>
            <a:r>
              <a:rPr lang="en-US" i="1" dirty="0" smtClean="0"/>
              <a:t>time is sitting </a:t>
            </a:r>
            <a:r>
              <a:rPr lang="en-US" b="1" i="1" dirty="0" smtClean="0">
                <a:solidFill>
                  <a:schemeClr val="accent1"/>
                </a:solidFill>
              </a:rPr>
              <a:t>on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b="1" i="1" dirty="0" smtClean="0"/>
              <a:t>the </a:t>
            </a:r>
            <a:br>
              <a:rPr lang="en-US" b="1" i="1" dirty="0" smtClean="0"/>
            </a:b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couch</a:t>
            </a:r>
            <a:r>
              <a:rPr lang="en-US" i="1" dirty="0" smtClean="0"/>
              <a:t>.</a:t>
            </a:r>
            <a:endParaRPr lang="en-US" i="1" dirty="0"/>
          </a:p>
        </p:txBody>
      </p:sp>
      <p:pic>
        <p:nvPicPr>
          <p:cNvPr id="6" name="Picture 5" descr="guy-on-couch-with-bored-gir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628" y="3349630"/>
            <a:ext cx="3937074" cy="350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56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irls-shopping-at-phone-sto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236" y="3252531"/>
            <a:ext cx="4513172" cy="36606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No </a:t>
            </a:r>
            <a:r>
              <a:rPr lang="en-US" b="1" dirty="0" smtClean="0">
                <a:solidFill>
                  <a:srgbClr val="BFBFBF"/>
                </a:solidFill>
              </a:rPr>
              <a:t>Subjects</a:t>
            </a:r>
            <a:r>
              <a:rPr lang="en-US" b="1" dirty="0" smtClean="0"/>
              <a:t> and No </a:t>
            </a:r>
            <a:r>
              <a:rPr lang="en-US" b="1" dirty="0" smtClean="0">
                <a:solidFill>
                  <a:schemeClr val="accent1"/>
                </a:solidFill>
              </a:rPr>
              <a:t>Predicates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5" name="Picture 4" descr="beggar-ca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236" y="2638195"/>
            <a:ext cx="4494763" cy="42750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13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Prepositional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phrases</a:t>
            </a:r>
            <a:r>
              <a:rPr lang="en-US" b="1" dirty="0" smtClean="0"/>
              <a:t> only include a preposition, an object, and modifiers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  <a:endParaRPr lang="en-US" dirty="0" smtClean="0"/>
          </a:p>
          <a:p>
            <a:pPr marL="0" indent="0">
              <a:buNone/>
            </a:pPr>
            <a:r>
              <a:rPr lang="en-US" b="1" i="1" dirty="0" smtClean="0">
                <a:solidFill>
                  <a:schemeClr val="accent5"/>
                </a:solidFill>
              </a:rPr>
              <a:t>I</a:t>
            </a:r>
            <a:r>
              <a:rPr lang="en-US" b="1" i="1" dirty="0" smtClean="0">
                <a:solidFill>
                  <a:srgbClr val="0000FF"/>
                </a:solidFill>
              </a:rPr>
              <a:t>’m </a:t>
            </a:r>
            <a:r>
              <a:rPr lang="en-US" b="1" i="1" dirty="0" smtClean="0">
                <a:solidFill>
                  <a:schemeClr val="accent4"/>
                </a:solidFill>
              </a:rPr>
              <a:t>going </a:t>
            </a:r>
            <a:r>
              <a:rPr lang="en-US" b="1" i="1" dirty="0" smtClean="0">
                <a:solidFill>
                  <a:srgbClr val="FF0000"/>
                </a:solidFill>
              </a:rPr>
              <a:t>with</a:t>
            </a:r>
            <a:r>
              <a:rPr lang="en-US" b="1" i="1" dirty="0" smtClean="0"/>
              <a:t> 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Valerie</a:t>
            </a:r>
            <a:b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b="1" i="1" dirty="0" smtClean="0">
                <a:solidFill>
                  <a:srgbClr val="FF0000"/>
                </a:solidFill>
              </a:rPr>
              <a:t>to</a:t>
            </a:r>
            <a:r>
              <a:rPr lang="en-US" b="1" i="1" dirty="0" smtClean="0"/>
              <a:t> the </a:t>
            </a:r>
            <a:r>
              <a:rPr lang="en-US" b="1" i="1" dirty="0" smtClean="0">
                <a:solidFill>
                  <a:srgbClr val="BFBFBF"/>
                </a:solidFill>
              </a:rPr>
              <a:t>mall</a:t>
            </a:r>
            <a:r>
              <a:rPr lang="en-US" b="1" i="1" dirty="0" smtClean="0"/>
              <a:t>.</a:t>
            </a:r>
          </a:p>
          <a:p>
            <a:pPr marL="0" indent="0">
              <a:buNone/>
            </a:pPr>
            <a:endParaRPr lang="en-US" sz="1600" i="1" dirty="0"/>
          </a:p>
          <a:p>
            <a:pPr marL="0" indent="0">
              <a:buNone/>
            </a:pPr>
            <a:r>
              <a:rPr lang="en-US" i="1" dirty="0" smtClean="0"/>
              <a:t>The</a:t>
            </a:r>
            <a:r>
              <a:rPr lang="en-US" b="1" i="1" dirty="0" smtClean="0"/>
              <a:t> </a:t>
            </a:r>
            <a:r>
              <a:rPr lang="en-US" b="1" i="1" dirty="0" smtClean="0">
                <a:solidFill>
                  <a:schemeClr val="accent5"/>
                </a:solidFill>
              </a:rPr>
              <a:t>cat</a:t>
            </a:r>
            <a:r>
              <a:rPr lang="en-US" b="1" i="1" dirty="0" smtClean="0"/>
              <a:t> </a:t>
            </a:r>
            <a:r>
              <a:rPr lang="en-US" b="1" i="1" dirty="0" smtClean="0">
                <a:solidFill>
                  <a:schemeClr val="accent1"/>
                </a:solidFill>
              </a:rPr>
              <a:t>with</a:t>
            </a:r>
            <a:r>
              <a:rPr lang="en-US" b="1" i="1" dirty="0" smtClean="0"/>
              <a:t> the black</a:t>
            </a:r>
            <a:br>
              <a:rPr lang="en-US" b="1" i="1" dirty="0" smtClean="0"/>
            </a:b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bowtie</a:t>
            </a:r>
            <a:r>
              <a:rPr lang="en-US" b="1" i="1" dirty="0" smtClean="0"/>
              <a:t> </a:t>
            </a:r>
            <a:r>
              <a:rPr lang="en-US" b="1" i="1" dirty="0" smtClean="0">
                <a:solidFill>
                  <a:schemeClr val="accent4"/>
                </a:solidFill>
              </a:rPr>
              <a:t>is</a:t>
            </a:r>
            <a:r>
              <a:rPr lang="en-US" b="1" i="1" dirty="0" smtClean="0"/>
              <a:t> </a:t>
            </a:r>
            <a:r>
              <a:rPr lang="en-US" b="1" i="1" dirty="0" smtClean="0">
                <a:solidFill>
                  <a:srgbClr val="0000FF"/>
                </a:solidFill>
              </a:rPr>
              <a:t>begging</a:t>
            </a:r>
            <a:r>
              <a:rPr lang="en-US" b="1" i="1" dirty="0" smtClean="0"/>
              <a:t> </a:t>
            </a:r>
            <a:r>
              <a:rPr lang="en-US" b="1" i="1" dirty="0" smtClean="0">
                <a:solidFill>
                  <a:schemeClr val="accent1"/>
                </a:solidFill>
              </a:rPr>
              <a:t>for</a:t>
            </a:r>
            <a:r>
              <a:rPr lang="en-US" b="1" i="1" dirty="0" smtClean="0"/>
              <a:t> </a:t>
            </a:r>
            <a:br>
              <a:rPr lang="en-US" b="1" i="1" dirty="0" smtClean="0"/>
            </a:b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snacks</a:t>
            </a:r>
            <a:r>
              <a:rPr lang="en-US" b="1" i="1" dirty="0" smtClean="0"/>
              <a:t> </a:t>
            </a:r>
            <a:r>
              <a:rPr lang="en-US" i="1" dirty="0" smtClean="0"/>
              <a:t>again</a:t>
            </a:r>
            <a:r>
              <a:rPr lang="en-US" b="1" i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570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ld-man-with-cane-and-suspender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311" y="2705471"/>
            <a:ext cx="3211288" cy="41525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825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rgbClr val="BFBFBF"/>
                </a:solidFill>
              </a:rPr>
              <a:t>Examples</a:t>
            </a:r>
            <a:r>
              <a:rPr lang="en-US" b="1" dirty="0" smtClean="0"/>
              <a:t> of </a:t>
            </a:r>
            <a:br>
              <a:rPr lang="en-US" b="1" dirty="0" smtClean="0"/>
            </a:br>
            <a:r>
              <a:rPr lang="en-US" b="1" dirty="0" smtClean="0">
                <a:solidFill>
                  <a:schemeClr val="accent1"/>
                </a:solidFill>
              </a:rPr>
              <a:t>Prepositional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BFBFBF"/>
                </a:solidFill>
              </a:rPr>
              <a:t>Phrases</a:t>
            </a:r>
            <a:endParaRPr lang="en-US" b="1" dirty="0">
              <a:solidFill>
                <a:srgbClr val="BFBF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i="1" dirty="0" smtClean="0"/>
              <a:t>Arthur lost his good teeth under the couch, so he’ll be having soup again.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b="1" dirty="0" smtClean="0"/>
              <a:t>What is the </a:t>
            </a:r>
            <a:r>
              <a:rPr lang="en-US" sz="2800" b="1" i="1" dirty="0" smtClean="0"/>
              <a:t>complete</a:t>
            </a:r>
            <a:r>
              <a:rPr lang="en-US" sz="2800" b="1" dirty="0" smtClean="0"/>
              <a:t> prepositional</a:t>
            </a:r>
            <a:br>
              <a:rPr lang="en-US" sz="2800" b="1" dirty="0" smtClean="0"/>
            </a:br>
            <a:r>
              <a:rPr lang="en-US" sz="2800" b="1" dirty="0" smtClean="0"/>
              <a:t>phrase used in the above </a:t>
            </a:r>
            <a:br>
              <a:rPr lang="en-US" sz="2800" b="1" dirty="0" smtClean="0"/>
            </a:br>
            <a:r>
              <a:rPr lang="en-US" sz="2800" b="1" dirty="0" smtClean="0"/>
              <a:t>sentence?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FF0000"/>
                </a:solidFill>
              </a:rPr>
              <a:t>under </a:t>
            </a:r>
            <a:r>
              <a:rPr lang="en-US" sz="3600" b="1" i="1" dirty="0" smtClean="0">
                <a:solidFill>
                  <a:srgbClr val="000000"/>
                </a:solidFill>
              </a:rPr>
              <a:t>the</a:t>
            </a: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r>
              <a:rPr lang="en-US" sz="3600" b="1" i="1" dirty="0" smtClean="0">
                <a:solidFill>
                  <a:schemeClr val="bg1">
                    <a:lumMod val="75000"/>
                  </a:schemeClr>
                </a:solidFill>
              </a:rPr>
              <a:t>couch</a:t>
            </a:r>
            <a:endParaRPr lang="en-US" sz="3600" b="1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638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y-riding-bik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917" y="3018348"/>
            <a:ext cx="2773082" cy="38396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825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rgbClr val="BFBFBF"/>
                </a:solidFill>
              </a:rPr>
              <a:t>Examples</a:t>
            </a:r>
            <a:r>
              <a:rPr lang="en-US" b="1" dirty="0" smtClean="0"/>
              <a:t> of </a:t>
            </a:r>
            <a:br>
              <a:rPr lang="en-US" b="1" dirty="0" smtClean="0"/>
            </a:br>
            <a:r>
              <a:rPr lang="en-US" b="1" dirty="0" smtClean="0">
                <a:solidFill>
                  <a:schemeClr val="accent1"/>
                </a:solidFill>
              </a:rPr>
              <a:t>Prepositional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BFBFBF"/>
                </a:solidFill>
              </a:rPr>
              <a:t>Phrases</a:t>
            </a:r>
            <a:endParaRPr lang="en-US" b="1" dirty="0">
              <a:solidFill>
                <a:srgbClr val="BFBF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i="1" dirty="0" smtClean="0"/>
              <a:t>Shawn can do a front flip on his bike, bro.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b="1" dirty="0" smtClean="0"/>
              <a:t>What is the </a:t>
            </a:r>
            <a:r>
              <a:rPr lang="en-US" sz="2800" b="1" i="1" dirty="0" smtClean="0"/>
              <a:t>complete</a:t>
            </a:r>
            <a:r>
              <a:rPr lang="en-US" sz="2800" b="1" dirty="0" smtClean="0"/>
              <a:t> prepositional</a:t>
            </a:r>
            <a:br>
              <a:rPr lang="en-US" sz="2800" b="1" dirty="0" smtClean="0"/>
            </a:br>
            <a:r>
              <a:rPr lang="en-US" sz="2800" b="1" dirty="0" smtClean="0"/>
              <a:t>phrase used in the above </a:t>
            </a:r>
            <a:br>
              <a:rPr lang="en-US" sz="2800" b="1" dirty="0" smtClean="0"/>
            </a:br>
            <a:r>
              <a:rPr lang="en-US" sz="2800" b="1" dirty="0" smtClean="0"/>
              <a:t>sentence?</a:t>
            </a:r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on</a:t>
            </a:r>
            <a:r>
              <a:rPr lang="en-US" sz="3600" b="1" dirty="0" smtClean="0"/>
              <a:t> his </a:t>
            </a: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</a:rPr>
              <a:t>bike</a:t>
            </a:r>
            <a:endParaRPr lang="en-US" sz="36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31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tudents-standing-around-in-unifor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515" y="2963135"/>
            <a:ext cx="3799658" cy="38948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825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rgbClr val="BFBFBF"/>
                </a:solidFill>
              </a:rPr>
              <a:t>Examples</a:t>
            </a:r>
            <a:r>
              <a:rPr lang="en-US" b="1" dirty="0" smtClean="0"/>
              <a:t> of </a:t>
            </a:r>
            <a:br>
              <a:rPr lang="en-US" b="1" dirty="0" smtClean="0"/>
            </a:br>
            <a:r>
              <a:rPr lang="en-US" b="1" dirty="0" smtClean="0">
                <a:solidFill>
                  <a:schemeClr val="accent1"/>
                </a:solidFill>
              </a:rPr>
              <a:t>Prepositional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BFBFBF"/>
                </a:solidFill>
              </a:rPr>
              <a:t>Phrases</a:t>
            </a:r>
            <a:endParaRPr lang="en-US" b="1" dirty="0">
              <a:solidFill>
                <a:srgbClr val="BFBF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746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i="1" dirty="0" smtClean="0"/>
              <a:t>Hey, we should get an expensive gift for our teacher since he or she helps us so much.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800" b="1" dirty="0" smtClean="0"/>
              <a:t>What is the </a:t>
            </a:r>
            <a:r>
              <a:rPr lang="en-US" sz="2800" b="1" i="1" dirty="0" smtClean="0"/>
              <a:t>complete</a:t>
            </a:r>
            <a:br>
              <a:rPr lang="en-US" sz="2800" b="1" i="1" dirty="0" smtClean="0"/>
            </a:br>
            <a:r>
              <a:rPr lang="en-US" sz="2800" b="1" dirty="0" smtClean="0"/>
              <a:t>prepositional phrase </a:t>
            </a:r>
            <a:br>
              <a:rPr lang="en-US" sz="2800" b="1" dirty="0" smtClean="0"/>
            </a:br>
            <a:r>
              <a:rPr lang="en-US" sz="2800" b="1" dirty="0" smtClean="0"/>
              <a:t>used in the above </a:t>
            </a:r>
            <a:br>
              <a:rPr lang="en-US" sz="2800" b="1" dirty="0" smtClean="0"/>
            </a:br>
            <a:r>
              <a:rPr lang="en-US" sz="2800" b="1" dirty="0" smtClean="0"/>
              <a:t>sentence?</a:t>
            </a:r>
          </a:p>
          <a:p>
            <a:pPr marL="0" indent="0">
              <a:buNone/>
            </a:pPr>
            <a:endParaRPr lang="en-US" sz="2000" b="1" i="1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FF0000"/>
                </a:solidFill>
              </a:rPr>
              <a:t>for </a:t>
            </a:r>
            <a:r>
              <a:rPr lang="en-US" sz="3600" b="1" i="1" dirty="0" smtClean="0"/>
              <a:t>our</a:t>
            </a: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r>
              <a:rPr lang="en-US" sz="3600" b="1" i="1" dirty="0" smtClean="0">
                <a:solidFill>
                  <a:srgbClr val="BFBFBF"/>
                </a:solidFill>
              </a:rPr>
              <a:t>teacher</a:t>
            </a:r>
            <a:endParaRPr lang="en-US" sz="3600" b="1" i="1" dirty="0">
              <a:solidFill>
                <a:srgbClr val="BFBF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017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803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522" y="1251510"/>
            <a:ext cx="8670003" cy="5447751"/>
          </a:xfrm>
        </p:spPr>
        <p:txBody>
          <a:bodyPr>
            <a:normAutofit/>
          </a:bodyPr>
          <a:lstStyle/>
          <a:p>
            <a:endParaRPr lang="en-US" sz="8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Prepositions </a:t>
            </a:r>
            <a:r>
              <a:rPr lang="en-US" dirty="0" smtClean="0"/>
              <a:t>show relationships between objects and other words.</a:t>
            </a:r>
            <a:endParaRPr lang="en-US" dirty="0" smtClean="0"/>
          </a:p>
          <a:p>
            <a:endParaRPr lang="en-US" sz="2000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Prepositional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phrases </a:t>
            </a:r>
            <a:r>
              <a:rPr lang="en-US" dirty="0" smtClean="0"/>
              <a:t>start with a </a:t>
            </a:r>
            <a:r>
              <a:rPr lang="en-US" b="1" dirty="0" smtClean="0">
                <a:solidFill>
                  <a:schemeClr val="accent1"/>
                </a:solidFill>
              </a:rPr>
              <a:t>preposition</a:t>
            </a:r>
            <a:r>
              <a:rPr lang="en-US" dirty="0" smtClean="0"/>
              <a:t> and include an </a:t>
            </a:r>
            <a:r>
              <a:rPr lang="en-US" b="1" dirty="0" smtClean="0"/>
              <a:t>object</a:t>
            </a:r>
            <a:r>
              <a:rPr lang="en-US" dirty="0" smtClean="0"/>
              <a:t>, modifiers, and any words that connect them.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chemeClr val="accent1"/>
                </a:solidFill>
              </a:rPr>
              <a:t>Prepositional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phrases </a:t>
            </a:r>
            <a:r>
              <a:rPr lang="en-US" dirty="0" smtClean="0">
                <a:solidFill>
                  <a:srgbClr val="000000"/>
                </a:solidFill>
              </a:rPr>
              <a:t>do </a:t>
            </a:r>
            <a:r>
              <a:rPr lang="en-US" b="1" u="sng" dirty="0" smtClean="0">
                <a:solidFill>
                  <a:srgbClr val="000000"/>
                </a:solidFill>
              </a:rPr>
              <a:t>not</a:t>
            </a:r>
            <a:r>
              <a:rPr lang="en-US" dirty="0" smtClean="0">
                <a:solidFill>
                  <a:srgbClr val="000000"/>
                </a:solidFill>
              </a:rPr>
              <a:t> include </a:t>
            </a:r>
            <a:r>
              <a:rPr lang="en-US" b="1" dirty="0" smtClean="0">
                <a:solidFill>
                  <a:srgbClr val="000000"/>
                </a:solidFill>
              </a:rPr>
              <a:t>subjects</a:t>
            </a:r>
            <a:r>
              <a:rPr lang="en-US" dirty="0" smtClean="0">
                <a:solidFill>
                  <a:srgbClr val="000000"/>
                </a:solidFill>
              </a:rPr>
              <a:t> or </a:t>
            </a:r>
            <a:r>
              <a:rPr lang="en-US" b="1" dirty="0" smtClean="0">
                <a:solidFill>
                  <a:srgbClr val="000000"/>
                </a:solidFill>
              </a:rPr>
              <a:t>predicates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endParaRPr lang="en-US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71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1186</TotalTime>
  <Words>198</Words>
  <Application>Microsoft Macintosh PowerPoint</Application>
  <PresentationFormat>On-screen Show (4:3)</PresentationFormat>
  <Paragraphs>59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erw</vt:lpstr>
      <vt:lpstr>Prepositional Phrases</vt:lpstr>
      <vt:lpstr>Prepositions</vt:lpstr>
      <vt:lpstr>Objects</vt:lpstr>
      <vt:lpstr>Prepositional Phrase</vt:lpstr>
      <vt:lpstr>No Subjects and No Predicates</vt:lpstr>
      <vt:lpstr>More Examples of  Prepositional Phrases</vt:lpstr>
      <vt:lpstr>More Examples of  Prepositional Phrases</vt:lpstr>
      <vt:lpstr>More Examples of  Prepositional Phrases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Prepositional Phrases</dc:title>
  <dc:creator>Don Morton</dc:creator>
  <cp:lastModifiedBy>Don Morton</cp:lastModifiedBy>
  <cp:revision>19</cp:revision>
  <dcterms:created xsi:type="dcterms:W3CDTF">2015-10-13T19:46:39Z</dcterms:created>
  <dcterms:modified xsi:type="dcterms:W3CDTF">2015-10-14T15:32:54Z</dcterms:modified>
</cp:coreProperties>
</file>