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2" r:id="rId4"/>
    <p:sldId id="261" r:id="rId5"/>
    <p:sldId id="264" r:id="rId6"/>
    <p:sldId id="263" r:id="rId7"/>
    <p:sldId id="265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5057D-E593-E24C-AECA-E5B3B6C20009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6C863-CD3D-EF49-9939-320A09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9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2AF31-A41E-314E-9A64-3D3D8C412C16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8A8D4-6EBE-F445-9734-3AA1DF97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Interjections</a:t>
            </a:r>
            <a:endParaRPr lang="en-US" sz="5400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3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lf-in-sheep-he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064" y="4845234"/>
            <a:ext cx="4173935" cy="2012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Interjections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Picture 5" descr="spy-doing-something-sneak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227" y="2558233"/>
            <a:ext cx="1500140" cy="42997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2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Words that express </a:t>
            </a:r>
            <a:r>
              <a:rPr lang="en-US" b="1" dirty="0" smtClean="0">
                <a:solidFill>
                  <a:schemeClr val="accent1"/>
                </a:solidFill>
              </a:rPr>
              <a:t>excitement</a:t>
            </a:r>
            <a:r>
              <a:rPr lang="en-US" b="1" dirty="0" smtClean="0">
                <a:solidFill>
                  <a:srgbClr val="BFBFBF"/>
                </a:solidFill>
              </a:rPr>
              <a:t>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BFBFBF"/>
                </a:solidFill>
              </a:rPr>
              <a:t>emotion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Uh</a:t>
            </a:r>
            <a:r>
              <a:rPr lang="en-US" i="1" dirty="0" smtClean="0"/>
              <a:t>, Harry, is that you?</a:t>
            </a:r>
          </a:p>
          <a:p>
            <a:pPr marL="0" indent="0">
              <a:buNone/>
            </a:pPr>
            <a:endParaRPr lang="en-US" sz="1000" i="1" dirty="0"/>
          </a:p>
          <a:p>
            <a:pPr marL="0" indent="0"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Pssst</a:t>
            </a:r>
            <a:r>
              <a:rPr lang="en-US" i="1" dirty="0" smtClean="0"/>
              <a:t>! The crow flies at midnight.</a:t>
            </a:r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Interjections</a:t>
            </a:r>
            <a:r>
              <a:rPr lang="en-US" sz="3000" b="1" dirty="0" smtClean="0"/>
              <a:t> are followed by a comma</a:t>
            </a:r>
            <a:r>
              <a:rPr lang="en-US" sz="3000" b="1" dirty="0"/>
              <a:t>, </a:t>
            </a:r>
            <a:r>
              <a:rPr lang="en-US" sz="3000" b="1" dirty="0" smtClean="0"/>
              <a:t>ellipsis, or an exclamation point.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2589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Some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Common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Interjections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83949" cy="511746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Ahh</a:t>
            </a:r>
            <a:endParaRPr lang="en-US" dirty="0" smtClean="0"/>
          </a:p>
          <a:p>
            <a:r>
              <a:rPr lang="en-US" dirty="0" smtClean="0"/>
              <a:t>Argh</a:t>
            </a:r>
          </a:p>
          <a:p>
            <a:r>
              <a:rPr lang="en-US" dirty="0" smtClean="0"/>
              <a:t>Eh</a:t>
            </a:r>
          </a:p>
          <a:p>
            <a:r>
              <a:rPr lang="en-US" dirty="0" err="1" smtClean="0"/>
              <a:t>Ew</a:t>
            </a:r>
            <a:endParaRPr lang="en-US" dirty="0" smtClean="0"/>
          </a:p>
          <a:p>
            <a:r>
              <a:rPr lang="en-US" dirty="0" smtClean="0"/>
              <a:t>Hey</a:t>
            </a:r>
          </a:p>
          <a:p>
            <a:r>
              <a:rPr lang="en-US" dirty="0" smtClean="0"/>
              <a:t>Hmm</a:t>
            </a:r>
          </a:p>
          <a:p>
            <a:r>
              <a:rPr lang="en-US" dirty="0" smtClean="0"/>
              <a:t>Huh</a:t>
            </a:r>
          </a:p>
          <a:p>
            <a:r>
              <a:rPr lang="en-US" dirty="0" err="1" smtClean="0"/>
              <a:t>Ohh</a:t>
            </a:r>
            <a:endParaRPr lang="en-US" dirty="0" smtClean="0"/>
          </a:p>
          <a:p>
            <a:r>
              <a:rPr lang="en-US" dirty="0" smtClean="0"/>
              <a:t>Whew</a:t>
            </a:r>
          </a:p>
          <a:p>
            <a:r>
              <a:rPr lang="en-US" dirty="0" smtClean="0"/>
              <a:t>Yikes</a:t>
            </a:r>
          </a:p>
        </p:txBody>
      </p:sp>
    </p:spTree>
    <p:extLst>
      <p:ext uri="{BB962C8B-B14F-4D97-AF65-F5344CB8AC3E}">
        <p14:creationId xmlns:p14="http://schemas.microsoft.com/office/powerpoint/2010/main" val="289669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d-yelling-at-ki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222" y="2926325"/>
            <a:ext cx="2426227" cy="39132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Interjections </a:t>
            </a:r>
            <a:r>
              <a:rPr lang="en-US" b="1" dirty="0" smtClean="0"/>
              <a:t>Are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Nonstandard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You should only use interjections for dialogue in formal writing.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An Example of Dialogue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000000"/>
                </a:solidFill>
              </a:rPr>
              <a:t>Dad said, “</a:t>
            </a:r>
            <a:r>
              <a:rPr lang="en-US" b="1" i="1" dirty="0" smtClean="0">
                <a:solidFill>
                  <a:schemeClr val="accent1"/>
                </a:solidFill>
              </a:rPr>
              <a:t>Argh</a:t>
            </a:r>
            <a:r>
              <a:rPr lang="en-US" i="1" dirty="0" smtClean="0">
                <a:solidFill>
                  <a:srgbClr val="000000"/>
                </a:solidFill>
              </a:rPr>
              <a:t>! How could you</a:t>
            </a:r>
            <a:br>
              <a:rPr lang="en-US" i="1" dirty="0" smtClean="0">
                <a:solidFill>
                  <a:srgbClr val="000000"/>
                </a:solidFill>
              </a:rPr>
            </a:br>
            <a:r>
              <a:rPr lang="en-US" i="1" dirty="0" smtClean="0">
                <a:solidFill>
                  <a:srgbClr val="000000"/>
                </a:solidFill>
              </a:rPr>
              <a:t>eat my special chocolate bar?”</a:t>
            </a:r>
            <a:endParaRPr lang="en-US" i="1" dirty="0" smtClean="0"/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3000" b="1" dirty="0" smtClean="0"/>
              <a:t>Dialogue is when characters in a</a:t>
            </a:r>
            <a:br>
              <a:rPr lang="en-US" sz="3000" b="1" dirty="0" smtClean="0"/>
            </a:br>
            <a:r>
              <a:rPr lang="en-US" sz="3000" b="1" dirty="0" smtClean="0"/>
              <a:t>story speak to each other.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32304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lien-astronau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760" y="2888096"/>
            <a:ext cx="2020240" cy="39699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Interjections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i="1" dirty="0" smtClean="0"/>
              <a:t>Shelly cried in terror, “Eek! Invaders from space are invading!”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Which word in the above sentence is</a:t>
            </a:r>
            <a:br>
              <a:rPr lang="en-US" sz="2800" b="1" dirty="0" smtClean="0"/>
            </a:br>
            <a:r>
              <a:rPr lang="en-US" sz="2800" b="1" dirty="0" smtClean="0"/>
              <a:t>an interjection?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Eek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42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n-reading-newspap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517" y="3529283"/>
            <a:ext cx="3566481" cy="3328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Interjections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i="1" dirty="0" smtClean="0"/>
              <a:t>Mr. Witherspoon read the day’s news, sipped his tea, and said to himself in dismay  “Tsk, tsk, what has happened to this world?”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Which word in the above sentence is</a:t>
            </a:r>
            <a:br>
              <a:rPr lang="en-US" sz="2800" b="1" dirty="0" smtClean="0"/>
            </a:br>
            <a:r>
              <a:rPr lang="en-US" sz="2800" b="1" dirty="0" smtClean="0"/>
              <a:t>an interjection?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Tsk 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13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thinking-with-question-mar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391" y="3202393"/>
            <a:ext cx="3110662" cy="36740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Interjections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i="1" dirty="0" smtClean="0"/>
              <a:t>Bobby wondered to himself, “Why do ostriches have feathers if they can’t fly? Hmm…”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Which word in the above is an</a:t>
            </a:r>
            <a:br>
              <a:rPr lang="en-US" sz="2800" b="1" dirty="0" smtClean="0"/>
            </a:br>
            <a:r>
              <a:rPr lang="en-US" sz="2800" b="1" dirty="0" smtClean="0"/>
              <a:t>interjection?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Hmm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77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803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522" y="1251510"/>
            <a:ext cx="8670003" cy="5447751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Interjections </a:t>
            </a:r>
            <a:r>
              <a:rPr lang="en-US" dirty="0" smtClean="0"/>
              <a:t>show excitement or emotion.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Interjections </a:t>
            </a:r>
            <a:r>
              <a:rPr lang="en-US" dirty="0" smtClean="0"/>
              <a:t>are one word utterances that are inappropriate for formal writing.</a:t>
            </a:r>
          </a:p>
          <a:p>
            <a:endParaRPr lang="en-US" sz="2000" dirty="0"/>
          </a:p>
          <a:p>
            <a:r>
              <a:rPr lang="en-US" b="1" dirty="0" smtClean="0">
                <a:solidFill>
                  <a:schemeClr val="accent1"/>
                </a:solidFill>
              </a:rPr>
              <a:t>Interjections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are always followed by a comma, ellipsis, or exclamation point.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Dialogue </a:t>
            </a:r>
            <a:r>
              <a:rPr lang="en-US" dirty="0" smtClean="0">
                <a:solidFill>
                  <a:srgbClr val="000000"/>
                </a:solidFill>
              </a:rPr>
              <a:t>is an appropriate place to use </a:t>
            </a:r>
            <a:r>
              <a:rPr lang="en-US" b="1" dirty="0" smtClean="0">
                <a:solidFill>
                  <a:srgbClr val="000000"/>
                </a:solidFill>
              </a:rPr>
              <a:t>interjections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9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226</TotalTime>
  <Words>220</Words>
  <Application>Microsoft Macintosh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erw</vt:lpstr>
      <vt:lpstr>Interjections</vt:lpstr>
      <vt:lpstr>Interjections</vt:lpstr>
      <vt:lpstr>Some Common Interjections</vt:lpstr>
      <vt:lpstr>Interjections Are Nonstandard</vt:lpstr>
      <vt:lpstr>More Examples of Interjections</vt:lpstr>
      <vt:lpstr>More Examples of Interjections</vt:lpstr>
      <vt:lpstr>More Examples of Interjections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17</cp:revision>
  <dcterms:created xsi:type="dcterms:W3CDTF">2015-10-14T15:33:00Z</dcterms:created>
  <dcterms:modified xsi:type="dcterms:W3CDTF">2015-10-14T19:19:35Z</dcterms:modified>
</cp:coreProperties>
</file>