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61" r:id="rId4"/>
    <p:sldId id="262" r:id="rId5"/>
    <p:sldId id="263" r:id="rId6"/>
    <p:sldId id="265" r:id="rId7"/>
    <p:sldId id="266" r:id="rId8"/>
    <p:sldId id="267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-18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05A31-9F92-5949-9350-A10E369FD424}" type="datetimeFigureOut">
              <a:rPr lang="en-US" smtClean="0"/>
              <a:t>10/8/15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6BAE9-D3E3-794B-8392-019382D1D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881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059DFC-02BB-A44F-878E-0F98375209E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65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33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068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69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1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03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6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063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3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999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2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4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4033C-9496-6943-9169-72D40353A269}" type="datetimeFigureOut">
              <a:rPr lang="en-US" smtClean="0"/>
              <a:t>10/8/15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9303-2303-7C46-9123-F0EF396E2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487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Relationship Id="rId3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7250" y="784880"/>
            <a:ext cx="8015492" cy="2319964"/>
          </a:xfrm>
        </p:spPr>
        <p:txBody>
          <a:bodyPr>
            <a:noAutofit/>
          </a:bodyPr>
          <a:lstStyle/>
          <a:p>
            <a:pPr algn="l"/>
            <a:r>
              <a:rPr lang="en-US" sz="5400" b="1" dirty="0" smtClean="0">
                <a:solidFill>
                  <a:schemeClr val="accent1"/>
                </a:solidFill>
                <a:latin typeface="Arial"/>
                <a:cs typeface="Arial"/>
              </a:rPr>
              <a:t>Coordinating </a:t>
            </a:r>
            <a:r>
              <a:rPr lang="en-US" sz="5400" b="1" dirty="0" smtClean="0">
                <a:solidFill>
                  <a:srgbClr val="BFBFBF"/>
                </a:solidFill>
                <a:latin typeface="Arial"/>
                <a:cs typeface="Arial"/>
              </a:rPr>
              <a:t>Conjunctions</a:t>
            </a:r>
            <a:endParaRPr lang="en-US" sz="5400" b="1" dirty="0">
              <a:solidFill>
                <a:srgbClr val="BFBFBF"/>
              </a:solidFill>
              <a:latin typeface="Arial"/>
              <a:cs typeface="Arial"/>
            </a:endParaRPr>
          </a:p>
        </p:txBody>
      </p:sp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2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rw-logo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418" y="5468759"/>
            <a:ext cx="3288347" cy="10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27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walruss-with-crutch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7242" y="4046462"/>
            <a:ext cx="2587957" cy="2772812"/>
          </a:xfrm>
          <a:prstGeom prst="rect">
            <a:avLst/>
          </a:prstGeom>
        </p:spPr>
      </p:pic>
      <p:pic>
        <p:nvPicPr>
          <p:cNvPr id="7" name="Picture 6" descr="zombie-business-man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67" y="3637512"/>
            <a:ext cx="2560997" cy="3246334"/>
          </a:xfrm>
          <a:prstGeom prst="rect">
            <a:avLst/>
          </a:prstGeom>
        </p:spPr>
      </p:pic>
      <p:pic>
        <p:nvPicPr>
          <p:cNvPr id="5" name="Picture 4" descr="two-kids-passing-by-a-candy-trap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209" y="3773384"/>
            <a:ext cx="5715000" cy="30988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4275"/>
            <a:ext cx="8433846" cy="57537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Join words, phrases, and clauses</a:t>
            </a:r>
          </a:p>
          <a:p>
            <a:pPr marL="0" indent="0">
              <a:buNone/>
            </a:pPr>
            <a:endParaRPr lang="en-US" sz="2800" b="1" dirty="0" smtClean="0"/>
          </a:p>
          <a:p>
            <a:pPr marL="0" indent="0">
              <a:buNone/>
            </a:pPr>
            <a:r>
              <a:rPr lang="en-US" sz="3600" b="1" dirty="0" smtClean="0"/>
              <a:t>Examples</a:t>
            </a:r>
          </a:p>
          <a:p>
            <a:pPr marL="0" indent="0">
              <a:buNone/>
            </a:pPr>
            <a:endParaRPr lang="en-US" sz="1200" i="1" dirty="0" smtClean="0"/>
          </a:p>
          <a:p>
            <a:pPr marL="0" indent="0">
              <a:buNone/>
            </a:pPr>
            <a:r>
              <a:rPr lang="en-US" sz="3000" i="1" dirty="0" smtClean="0"/>
              <a:t>Max </a:t>
            </a:r>
            <a:r>
              <a:rPr lang="en-US" sz="3000" b="1" i="1" dirty="0" smtClean="0">
                <a:solidFill>
                  <a:schemeClr val="accent1"/>
                </a:solidFill>
              </a:rPr>
              <a:t>and</a:t>
            </a:r>
            <a:r>
              <a:rPr lang="en-US" sz="3000" i="1" dirty="0" smtClean="0">
                <a:solidFill>
                  <a:schemeClr val="accent1"/>
                </a:solidFill>
              </a:rPr>
              <a:t> </a:t>
            </a:r>
            <a:r>
              <a:rPr lang="en-US" sz="3000" i="1" dirty="0" smtClean="0"/>
              <a:t>Mae were tempted by the sign that said “Free </a:t>
            </a:r>
            <a:r>
              <a:rPr lang="en-US" sz="3000" i="1" dirty="0" err="1" smtClean="0"/>
              <a:t>Kandee</a:t>
            </a:r>
            <a:r>
              <a:rPr lang="en-US" sz="3000" i="1" dirty="0" smtClean="0"/>
              <a:t>.”</a:t>
            </a:r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3000" i="1" dirty="0" smtClean="0"/>
              <a:t>Hey, guys, I’m going to run home </a:t>
            </a:r>
            <a:br>
              <a:rPr lang="en-US" sz="3000" i="1" dirty="0" smtClean="0"/>
            </a:br>
            <a:r>
              <a:rPr lang="en-US" sz="3000" i="1" dirty="0" smtClean="0"/>
              <a:t>really quickly </a:t>
            </a:r>
            <a:r>
              <a:rPr lang="en-US" sz="3000" b="1" i="1" dirty="0" smtClean="0">
                <a:solidFill>
                  <a:srgbClr val="FF0000"/>
                </a:solidFill>
              </a:rPr>
              <a:t>and</a:t>
            </a:r>
            <a:r>
              <a:rPr lang="en-US" sz="3000" i="1" dirty="0" smtClean="0"/>
              <a:t> eat some brains.</a:t>
            </a:r>
          </a:p>
          <a:p>
            <a:pPr marL="0" indent="0">
              <a:buNone/>
            </a:pPr>
            <a:endParaRPr lang="en-US" sz="1800" i="1" dirty="0"/>
          </a:p>
          <a:p>
            <a:pPr marL="0" indent="0">
              <a:buNone/>
            </a:pPr>
            <a:r>
              <a:rPr lang="en-US" sz="3000" i="1" dirty="0" smtClean="0"/>
              <a:t>Wally the Walrus may have fallen</a:t>
            </a:r>
            <a:br>
              <a:rPr lang="en-US" sz="3000" i="1" dirty="0" smtClean="0"/>
            </a:br>
            <a:r>
              <a:rPr lang="en-US" sz="3000" i="1" dirty="0" smtClean="0"/>
              <a:t>of the iceberg </a:t>
            </a:r>
            <a:r>
              <a:rPr lang="en-US" sz="3000" b="1" i="1" dirty="0" smtClean="0">
                <a:solidFill>
                  <a:srgbClr val="BFBFBF"/>
                </a:solidFill>
              </a:rPr>
              <a:t>and</a:t>
            </a:r>
            <a:r>
              <a:rPr lang="en-US" sz="3000" i="1" dirty="0" smtClean="0">
                <a:solidFill>
                  <a:srgbClr val="BFBFBF"/>
                </a:solidFill>
              </a:rPr>
              <a:t> </a:t>
            </a:r>
            <a:r>
              <a:rPr lang="en-US" sz="3000" i="1" dirty="0" smtClean="0"/>
              <a:t>shattered his</a:t>
            </a:r>
            <a:br>
              <a:rPr lang="en-US" sz="3000" i="1" dirty="0" smtClean="0"/>
            </a:br>
            <a:r>
              <a:rPr lang="en-US" sz="3000" i="1" dirty="0" smtClean="0"/>
              <a:t>tail bone </a:t>
            </a:r>
            <a:r>
              <a:rPr lang="en-US" sz="3000" b="1" i="1" dirty="0" smtClean="0">
                <a:solidFill>
                  <a:schemeClr val="accent1"/>
                </a:solidFill>
              </a:rPr>
              <a:t>but</a:t>
            </a:r>
            <a:r>
              <a:rPr lang="en-US" sz="3000" i="1" dirty="0" smtClean="0">
                <a:solidFill>
                  <a:schemeClr val="accent1"/>
                </a:solidFill>
              </a:rPr>
              <a:t> </a:t>
            </a:r>
            <a:r>
              <a:rPr lang="en-US" sz="3000" i="1" dirty="0" smtClean="0"/>
              <a:t>he’ll be fine.</a:t>
            </a:r>
          </a:p>
          <a:p>
            <a:pPr marL="0" indent="0">
              <a:buNone/>
            </a:pPr>
            <a:endParaRPr lang="en-US" sz="3000" i="1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842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Coordinating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58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97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The </a:t>
            </a:r>
            <a:r>
              <a:rPr lang="en-US" b="1" dirty="0" smtClean="0">
                <a:solidFill>
                  <a:schemeClr val="accent1"/>
                </a:solidFill>
              </a:rPr>
              <a:t>Coordinating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endParaRPr lang="en-US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There are 7 coordinating conjunctions</a:t>
            </a:r>
          </a:p>
          <a:p>
            <a:pPr marL="0" indent="0">
              <a:buNone/>
            </a:pPr>
            <a:r>
              <a:rPr lang="en-US" dirty="0" smtClean="0"/>
              <a:t>You can remember them with F.A.N.B.O.Y.S.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/>
              <a:t>or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A</a:t>
            </a:r>
            <a:r>
              <a:rPr lang="en-US" b="1" dirty="0" smtClean="0"/>
              <a:t>nd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N</a:t>
            </a:r>
            <a:r>
              <a:rPr lang="en-US" b="1" dirty="0" smtClean="0"/>
              <a:t>or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B</a:t>
            </a:r>
            <a:r>
              <a:rPr lang="en-US" b="1" dirty="0" smtClean="0"/>
              <a:t>ut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O</a:t>
            </a:r>
            <a:r>
              <a:rPr lang="en-US" b="1" dirty="0" smtClean="0"/>
              <a:t>r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BFBFBF"/>
                </a:solidFill>
              </a:rPr>
              <a:t>Y</a:t>
            </a:r>
            <a:r>
              <a:rPr lang="en-US" b="1" dirty="0" smtClean="0"/>
              <a:t>et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</a:t>
            </a:r>
            <a:r>
              <a:rPr lang="en-US" b="1" dirty="0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101916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excited-gir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1826" y="2798086"/>
            <a:ext cx="4081438" cy="40814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874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/>
              <a:t>Be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Careful </a:t>
            </a:r>
            <a:r>
              <a:rPr lang="en-US" b="1" dirty="0" smtClean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B</a:t>
            </a:r>
            <a:r>
              <a:rPr lang="en-US" b="1" dirty="0" smtClean="0">
                <a:solidFill>
                  <a:srgbClr val="BFBFBF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Y</a:t>
            </a:r>
            <a:r>
              <a:rPr lang="en-US" b="1" dirty="0" smtClean="0">
                <a:solidFill>
                  <a:srgbClr val="BFBFBF"/>
                </a:solidFill>
              </a:rPr>
              <a:t>S</a:t>
            </a:r>
            <a:endParaRPr lang="en-US" b="1" dirty="0">
              <a:solidFill>
                <a:srgbClr val="BFBFBF"/>
              </a:solidFill>
            </a:endParaRPr>
          </a:p>
        </p:txBody>
      </p:sp>
      <p:pic>
        <p:nvPicPr>
          <p:cNvPr id="6" name="Picture 5" descr="bully-and-little-boy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144" y="1958660"/>
            <a:ext cx="2721856" cy="489934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0874"/>
            <a:ext cx="8229600" cy="56771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chemeClr val="accent1"/>
                </a:solidFill>
              </a:rPr>
              <a:t>But</a:t>
            </a:r>
            <a:r>
              <a:rPr lang="en-US" b="1" dirty="0" smtClean="0"/>
              <a:t>, </a:t>
            </a:r>
            <a:r>
              <a:rPr lang="en-US" b="1" i="1" u="sng" dirty="0" smtClean="0">
                <a:solidFill>
                  <a:srgbClr val="BFBFBF"/>
                </a:solidFill>
              </a:rPr>
              <a:t>for</a:t>
            </a:r>
            <a:r>
              <a:rPr lang="en-US" b="1" dirty="0" smtClean="0"/>
              <a:t>, </a:t>
            </a:r>
            <a:r>
              <a:rPr lang="en-US" b="1" i="1" dirty="0" smtClean="0">
                <a:solidFill>
                  <a:schemeClr val="accent1"/>
                </a:solidFill>
              </a:rPr>
              <a:t>yet</a:t>
            </a:r>
            <a:r>
              <a:rPr lang="en-US" b="1" dirty="0" smtClean="0"/>
              <a:t>, and </a:t>
            </a:r>
            <a:r>
              <a:rPr lang="en-US" b="1" i="1" dirty="0" smtClean="0">
                <a:solidFill>
                  <a:srgbClr val="BFBFBF"/>
                </a:solidFill>
              </a:rPr>
              <a:t>so</a:t>
            </a:r>
            <a:r>
              <a:rPr lang="en-US" b="1" i="1" dirty="0" smtClean="0"/>
              <a:t> </a:t>
            </a:r>
            <a:r>
              <a:rPr lang="en-US" b="1" dirty="0" smtClean="0"/>
              <a:t>can be other parts of speech too</a:t>
            </a:r>
          </a:p>
          <a:p>
            <a:pPr marL="0" indent="0">
              <a:buNone/>
            </a:pPr>
            <a:endParaRPr lang="en-US" sz="1600" b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Adverbs</a:t>
            </a:r>
          </a:p>
          <a:p>
            <a:pPr marL="0" indent="0">
              <a:buNone/>
            </a:pPr>
            <a:r>
              <a:rPr lang="en-US" sz="2800" i="1" dirty="0" smtClean="0"/>
              <a:t>I’m </a:t>
            </a:r>
            <a:r>
              <a:rPr lang="en-US" sz="2800" b="1" i="1" dirty="0" smtClean="0">
                <a:solidFill>
                  <a:srgbClr val="FF0000"/>
                </a:solidFill>
              </a:rPr>
              <a:t>so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/>
              <a:t>excited!</a:t>
            </a:r>
            <a:br>
              <a:rPr lang="en-US" sz="2800" i="1" dirty="0" smtClean="0"/>
            </a:br>
            <a:r>
              <a:rPr lang="en-US" sz="2800" i="1" dirty="0" smtClean="0"/>
              <a:t>I haven’t told anyone else </a:t>
            </a:r>
            <a:r>
              <a:rPr lang="en-US" sz="2800" b="1" i="1" dirty="0" smtClean="0">
                <a:solidFill>
                  <a:schemeClr val="accent1"/>
                </a:solidFill>
              </a:rPr>
              <a:t>yet</a:t>
            </a:r>
            <a:r>
              <a:rPr lang="en-US" sz="2800" i="1" dirty="0" smtClean="0"/>
              <a:t>.</a:t>
            </a:r>
          </a:p>
          <a:p>
            <a:pPr marL="0" indent="0">
              <a:buNone/>
            </a:pPr>
            <a:endParaRPr lang="en-US" sz="1600" i="1" dirty="0"/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bg1">
                    <a:lumMod val="75000"/>
                  </a:schemeClr>
                </a:solidFill>
              </a:rPr>
              <a:t>Prepositions</a:t>
            </a:r>
          </a:p>
          <a:p>
            <a:pPr marL="0" indent="0">
              <a:buNone/>
            </a:pPr>
            <a:r>
              <a:rPr lang="en-US" sz="2800" i="1" dirty="0" smtClean="0"/>
              <a:t>I need you to do my homework</a:t>
            </a:r>
            <a:r>
              <a:rPr lang="en-US" sz="2800" i="1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bg1">
                    <a:lumMod val="75000"/>
                  </a:schemeClr>
                </a:solidFill>
              </a:rPr>
              <a:t>for</a:t>
            </a:r>
            <a:r>
              <a:rPr lang="en-US" sz="2800" i="1" dirty="0" smtClean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2800" i="1" dirty="0" smtClean="0"/>
              <a:t>me.</a:t>
            </a:r>
          </a:p>
          <a:p>
            <a:pPr marL="0" indent="0">
              <a:buNone/>
            </a:pPr>
            <a:r>
              <a:rPr lang="en-US" sz="2800" i="1" dirty="0" smtClean="0"/>
              <a:t>Why did you invite everyone</a:t>
            </a:r>
            <a:r>
              <a:rPr lang="en-US" sz="2800" i="1" dirty="0"/>
              <a:t> </a:t>
            </a:r>
            <a:r>
              <a:rPr lang="en-US" sz="2800" i="1" dirty="0" smtClean="0"/>
              <a:t>to your birthday</a:t>
            </a:r>
            <a:br>
              <a:rPr lang="en-US" sz="2800" i="1" dirty="0" smtClean="0"/>
            </a:br>
            <a:r>
              <a:rPr lang="en-US" sz="2800" i="1" dirty="0" smtClean="0"/>
              <a:t>party </a:t>
            </a:r>
            <a:r>
              <a:rPr lang="en-US" sz="2800" b="1" i="1" dirty="0" smtClean="0">
                <a:solidFill>
                  <a:srgbClr val="BFBFBF"/>
                </a:solidFill>
              </a:rPr>
              <a:t>but</a:t>
            </a:r>
            <a:r>
              <a:rPr lang="en-US" sz="2800" i="1" dirty="0" smtClean="0">
                <a:solidFill>
                  <a:srgbClr val="BFBFBF"/>
                </a:solidFill>
              </a:rPr>
              <a:t> </a:t>
            </a:r>
            <a:r>
              <a:rPr lang="en-US" sz="2800" i="1" dirty="0" smtClean="0"/>
              <a:t>me?</a:t>
            </a:r>
            <a:endParaRPr lang="en-US" b="1" i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812728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/>
              <a:t>So </a:t>
            </a:r>
            <a:r>
              <a:rPr lang="en-US" b="1" dirty="0" smtClean="0">
                <a:solidFill>
                  <a:srgbClr val="BFBFBF"/>
                </a:solidFill>
              </a:rPr>
              <a:t>How</a:t>
            </a:r>
            <a:r>
              <a:rPr lang="en-US" b="1" dirty="0" smtClean="0"/>
              <a:t> Can You </a:t>
            </a:r>
            <a:r>
              <a:rPr lang="en-US" b="1" dirty="0" smtClean="0">
                <a:solidFill>
                  <a:schemeClr val="accent1"/>
                </a:solidFill>
              </a:rPr>
              <a:t>Tell</a:t>
            </a:r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Look</a:t>
            </a:r>
            <a:r>
              <a:rPr lang="en-US" b="1" dirty="0" smtClean="0"/>
              <a:t> at what the word is </a:t>
            </a:r>
            <a:r>
              <a:rPr lang="en-US" b="1" dirty="0" smtClean="0">
                <a:solidFill>
                  <a:srgbClr val="FF0000"/>
                </a:solidFill>
              </a:rPr>
              <a:t>doing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Ask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Yourself</a:t>
            </a:r>
            <a:r>
              <a:rPr lang="en-US" b="1" dirty="0" smtClean="0"/>
              <a:t>: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i="1" dirty="0" smtClean="0"/>
              <a:t>Is it joining two </a:t>
            </a:r>
            <a:r>
              <a:rPr lang="en-US" b="1" i="1" dirty="0" smtClean="0"/>
              <a:t>clauses</a:t>
            </a:r>
            <a:r>
              <a:rPr lang="en-US" i="1" dirty="0" smtClean="0"/>
              <a:t>?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i="1" dirty="0" smtClean="0"/>
              <a:t>Is it connecting </a:t>
            </a:r>
            <a:r>
              <a:rPr lang="en-US" b="1" i="1" dirty="0" smtClean="0"/>
              <a:t>groups of nouns</a:t>
            </a:r>
            <a:r>
              <a:rPr lang="en-US" i="1" dirty="0" smtClean="0"/>
              <a:t>?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en-US" i="1" dirty="0" smtClean="0"/>
              <a:t>Is it one of the </a:t>
            </a:r>
            <a:r>
              <a:rPr lang="en-US" b="1" i="1" dirty="0" smtClean="0"/>
              <a:t>F.A.N.B.O.Y.S.</a:t>
            </a:r>
            <a:r>
              <a:rPr lang="en-US" i="1" dirty="0" smtClean="0"/>
              <a:t>?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b="1" dirty="0" smtClean="0"/>
              <a:t>It’s probably a </a:t>
            </a:r>
            <a:r>
              <a:rPr lang="en-US" b="1" dirty="0">
                <a:solidFill>
                  <a:schemeClr val="accent1"/>
                </a:solidFill>
              </a:rPr>
              <a:t>c</a:t>
            </a:r>
            <a:r>
              <a:rPr lang="en-US" b="1" dirty="0" smtClean="0">
                <a:solidFill>
                  <a:schemeClr val="accent1"/>
                </a:solidFill>
              </a:rPr>
              <a:t>oordinating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BFBFBF"/>
                </a:solidFill>
              </a:rPr>
              <a:t>conjunction</a:t>
            </a:r>
            <a:r>
              <a:rPr lang="en-US" b="1" dirty="0" smtClean="0"/>
              <a:t>!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78136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omputer-crimina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791" y="2862656"/>
            <a:ext cx="3888801" cy="39953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More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/>
              <a:t> of </a:t>
            </a:r>
            <a:br>
              <a:rPr lang="en-US" b="1" dirty="0"/>
            </a:br>
            <a:r>
              <a:rPr lang="en-US" b="1" dirty="0">
                <a:solidFill>
                  <a:schemeClr val="accent1"/>
                </a:solidFill>
              </a:rPr>
              <a:t>Coordinating</a:t>
            </a:r>
            <a:r>
              <a:rPr lang="en-US" b="1" dirty="0"/>
              <a:t> </a:t>
            </a:r>
            <a:r>
              <a:rPr lang="en-US" b="1" dirty="0">
                <a:solidFill>
                  <a:srgbClr val="BFBFBF"/>
                </a:solidFill>
              </a:rPr>
              <a:t>Conjunctions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i="1" dirty="0" smtClean="0"/>
              <a:t>Some people know that file sharing is illegal but do it anyway.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in the above</a:t>
            </a:r>
            <a:br>
              <a:rPr lang="en-US" sz="2800" b="1" dirty="0" smtClean="0"/>
            </a:br>
            <a:r>
              <a:rPr lang="en-US" sz="2800" b="1" dirty="0" smtClean="0"/>
              <a:t>sentence is acting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chemeClr val="accent1"/>
                </a:solidFill>
              </a:rPr>
              <a:t>coordinating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BFBFBF"/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but</a:t>
            </a:r>
            <a:endParaRPr lang="en-US" sz="3600" b="1" i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4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tired-man-with-coffe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0052" y="1957106"/>
            <a:ext cx="2922420" cy="494394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More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/>
              <a:t> of </a:t>
            </a:r>
            <a:br>
              <a:rPr lang="en-US" b="1" dirty="0"/>
            </a:br>
            <a:r>
              <a:rPr lang="en-US" b="1" dirty="0">
                <a:solidFill>
                  <a:schemeClr val="accent1"/>
                </a:solidFill>
              </a:rPr>
              <a:t>Coordinating</a:t>
            </a:r>
            <a:r>
              <a:rPr lang="en-US" b="1" dirty="0"/>
              <a:t> </a:t>
            </a:r>
            <a:r>
              <a:rPr lang="en-US" b="1" dirty="0">
                <a:solidFill>
                  <a:srgbClr val="BFBFBF"/>
                </a:solidFill>
              </a:rPr>
              <a:t>Conjunctions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i="1" dirty="0"/>
          </a:p>
          <a:p>
            <a:pPr marL="0" indent="0">
              <a:buNone/>
            </a:pPr>
            <a:r>
              <a:rPr lang="en-US" i="1" dirty="0" smtClean="0"/>
              <a:t>I haven’t had my coffee yet so you’ll </a:t>
            </a:r>
            <a:br>
              <a:rPr lang="en-US" i="1" dirty="0" smtClean="0"/>
            </a:br>
            <a:r>
              <a:rPr lang="en-US" i="1" dirty="0" smtClean="0"/>
              <a:t>have to excuse my tone.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in the above</a:t>
            </a:r>
            <a:br>
              <a:rPr lang="en-US" sz="2800" b="1" dirty="0" smtClean="0"/>
            </a:br>
            <a:r>
              <a:rPr lang="en-US" sz="2800" b="1" dirty="0" smtClean="0"/>
              <a:t>sentence is acting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coordinating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bg1">
                    <a:lumMod val="75000"/>
                  </a:schemeClr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SO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BFBFBF"/>
                </a:solidFill>
              </a:rPr>
              <a:t>yet</a:t>
            </a:r>
            <a:r>
              <a:rPr lang="en-US" b="1" i="1" dirty="0" smtClean="0"/>
              <a:t> is working like an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adverb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27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ero-bo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574" y="2561318"/>
            <a:ext cx="4056425" cy="29837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/>
              <a:t>More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Examples</a:t>
            </a:r>
            <a:r>
              <a:rPr lang="en-US" b="1" dirty="0"/>
              <a:t> of </a:t>
            </a:r>
            <a:br>
              <a:rPr lang="en-US" b="1" dirty="0"/>
            </a:br>
            <a:r>
              <a:rPr lang="en-US" b="1" dirty="0">
                <a:solidFill>
                  <a:schemeClr val="accent1"/>
                </a:solidFill>
              </a:rPr>
              <a:t>Coordinating</a:t>
            </a:r>
            <a:r>
              <a:rPr lang="en-US" b="1" dirty="0"/>
              <a:t> </a:t>
            </a:r>
            <a:r>
              <a:rPr lang="en-US" b="1" dirty="0">
                <a:solidFill>
                  <a:srgbClr val="BFBFBF"/>
                </a:solidFill>
              </a:rPr>
              <a:t>Conjunctions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2577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000" i="1" dirty="0" smtClean="0"/>
          </a:p>
          <a:p>
            <a:pPr marL="0" indent="0">
              <a:buNone/>
            </a:pPr>
            <a:r>
              <a:rPr lang="en-US" i="1" dirty="0" smtClean="0"/>
              <a:t>Hero Boy fights for truth, beauty, and healthy cafeteria food.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800" b="1" dirty="0" smtClean="0"/>
              <a:t>Which word in the above</a:t>
            </a:r>
            <a:br>
              <a:rPr lang="en-US" sz="2800" b="1" dirty="0" smtClean="0"/>
            </a:br>
            <a:r>
              <a:rPr lang="en-US" sz="2800" b="1" dirty="0" smtClean="0"/>
              <a:t>sentence is acting as a </a:t>
            </a:r>
            <a:br>
              <a:rPr lang="en-US" sz="2800" b="1" dirty="0" smtClean="0"/>
            </a:br>
            <a:r>
              <a:rPr lang="en-US" sz="2800" b="1" dirty="0" smtClean="0">
                <a:solidFill>
                  <a:srgbClr val="FF0000"/>
                </a:solidFill>
              </a:rPr>
              <a:t>coordinating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rgbClr val="BFBFBF"/>
                </a:solidFill>
              </a:rPr>
              <a:t>conjunction</a:t>
            </a:r>
            <a:r>
              <a:rPr lang="en-US" sz="2800" b="1" dirty="0" smtClean="0"/>
              <a:t>?</a:t>
            </a:r>
          </a:p>
          <a:p>
            <a:pPr marL="0" indent="0">
              <a:buNone/>
            </a:pPr>
            <a:endParaRPr lang="en-US" sz="1200" b="1" dirty="0"/>
          </a:p>
          <a:p>
            <a:pPr marL="0" indent="0">
              <a:buNone/>
            </a:pPr>
            <a:r>
              <a:rPr lang="en-US" sz="3600" b="1" i="1" dirty="0" smtClean="0">
                <a:solidFill>
                  <a:schemeClr val="accent1"/>
                </a:solidFill>
              </a:rPr>
              <a:t>and</a:t>
            </a:r>
          </a:p>
          <a:p>
            <a:pPr marL="0" indent="0">
              <a:buNone/>
            </a:pPr>
            <a:r>
              <a:rPr lang="en-US" b="1" i="1" dirty="0" smtClean="0">
                <a:solidFill>
                  <a:srgbClr val="BFBFBF"/>
                </a:solidFill>
              </a:rPr>
              <a:t>for </a:t>
            </a:r>
            <a:r>
              <a:rPr lang="en-US" b="1" i="1" dirty="0" smtClean="0"/>
              <a:t>is working as a </a:t>
            </a:r>
            <a:r>
              <a:rPr lang="en-US" b="1" i="1" dirty="0" smtClean="0">
                <a:solidFill>
                  <a:schemeClr val="bg1">
                    <a:lumMod val="75000"/>
                  </a:schemeClr>
                </a:solidFill>
              </a:rPr>
              <a:t>preposition</a:t>
            </a:r>
            <a:endParaRPr lang="en-US" b="1" i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864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chemeClr val="accent1"/>
                </a:solidFill>
              </a:rPr>
              <a:t>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325" cy="4525963"/>
          </a:xfrm>
        </p:spPr>
        <p:txBody>
          <a:bodyPr>
            <a:normAutofit/>
          </a:bodyPr>
          <a:lstStyle/>
          <a:p>
            <a:endParaRPr lang="en-US" sz="800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Coordinating </a:t>
            </a:r>
            <a:r>
              <a:rPr lang="en-US" b="1" dirty="0" smtClean="0">
                <a:solidFill>
                  <a:srgbClr val="BFBFBF"/>
                </a:solidFill>
              </a:rPr>
              <a:t>conjunctions </a:t>
            </a:r>
            <a:r>
              <a:rPr lang="en-US" dirty="0" smtClean="0"/>
              <a:t>join words, phrases, </a:t>
            </a:r>
            <a:r>
              <a:rPr lang="en-US" b="1" dirty="0" smtClean="0"/>
              <a:t>and</a:t>
            </a:r>
            <a:r>
              <a:rPr lang="en-US" dirty="0" smtClean="0"/>
              <a:t> clauses. </a:t>
            </a:r>
          </a:p>
          <a:p>
            <a:endParaRPr lang="en-US" sz="2000" dirty="0" smtClean="0"/>
          </a:p>
          <a:p>
            <a:r>
              <a:rPr lang="en-US" b="1" dirty="0" smtClean="0">
                <a:solidFill>
                  <a:schemeClr val="accent1"/>
                </a:solidFill>
              </a:rPr>
              <a:t>F.A.N.B.O.Y.S. </a:t>
            </a:r>
            <a:r>
              <a:rPr lang="en-US" dirty="0" smtClean="0">
                <a:solidFill>
                  <a:srgbClr val="000000"/>
                </a:solidFill>
              </a:rPr>
              <a:t>will help you remember the 7 </a:t>
            </a:r>
            <a:r>
              <a:rPr lang="en-US" b="1" dirty="0" smtClean="0">
                <a:solidFill>
                  <a:schemeClr val="accent1"/>
                </a:solidFill>
              </a:rPr>
              <a:t>coordinating</a:t>
            </a:r>
            <a:r>
              <a:rPr lang="en-US" b="1" dirty="0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chemeClr val="bg1">
                    <a:lumMod val="75000"/>
                  </a:schemeClr>
                </a:solidFill>
              </a:rPr>
              <a:t>conjunctions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  <a:endParaRPr lang="en-US" dirty="0" smtClean="0"/>
          </a:p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chemeClr val="accent1"/>
                </a:solidFill>
              </a:rPr>
              <a:t>B.F.Y.S. </a:t>
            </a:r>
            <a:r>
              <a:rPr lang="en-US" dirty="0" smtClean="0">
                <a:solidFill>
                  <a:srgbClr val="000000"/>
                </a:solidFill>
              </a:rPr>
              <a:t>can also be </a:t>
            </a:r>
            <a:r>
              <a:rPr lang="en-US" b="1" dirty="0" smtClean="0">
                <a:solidFill>
                  <a:srgbClr val="000000"/>
                </a:solidFill>
              </a:rPr>
              <a:t>adverbs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b="1" dirty="0" smtClean="0">
                <a:solidFill>
                  <a:srgbClr val="000000"/>
                </a:solidFill>
              </a:rPr>
              <a:t>prepositions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b="1" dirty="0" smtClean="0">
                <a:solidFill>
                  <a:schemeClr val="accent1"/>
                </a:solidFill>
              </a:rPr>
              <a:t>so</a:t>
            </a:r>
            <a:r>
              <a:rPr lang="en-US" dirty="0" smtClean="0">
                <a:solidFill>
                  <a:schemeClr val="accent1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be careful!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192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rw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0000"/>
      </a:accent1>
      <a:accent2>
        <a:srgbClr val="BFBFBF"/>
      </a:accent2>
      <a:accent3>
        <a:srgbClr val="DADADA"/>
      </a:accent3>
      <a:accent4>
        <a:srgbClr val="0000FF"/>
      </a:accent4>
      <a:accent5>
        <a:srgbClr val="00FF00"/>
      </a:accent5>
      <a:accent6>
        <a:srgbClr val="FF8000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erw.thmx</Template>
  <TotalTime>3293</TotalTime>
  <Words>214</Words>
  <Application>Microsoft Macintosh PowerPoint</Application>
  <PresentationFormat>On-screen Show (4:3)</PresentationFormat>
  <Paragraphs>74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erw</vt:lpstr>
      <vt:lpstr>Coordinating Conjunctions</vt:lpstr>
      <vt:lpstr>Coordinating Conjunctions</vt:lpstr>
      <vt:lpstr>The Coordinating Conjunctions</vt:lpstr>
      <vt:lpstr>Be Careful of BFYS</vt:lpstr>
      <vt:lpstr>So How Can You Tell?</vt:lpstr>
      <vt:lpstr>More Examples of  Coordinating Conjunctions</vt:lpstr>
      <vt:lpstr>More Examples of  Coordinating Conjunctions</vt:lpstr>
      <vt:lpstr>More Examples of  Coordinating Conjunctions</vt:lpstr>
      <vt:lpstr>Review</vt:lpstr>
      <vt:lpstr>PowerPoint Presentation</vt:lpstr>
    </vt:vector>
  </TitlesOfParts>
  <Company>ereadingworksheets.com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Coordinating Conjunctions</dc:title>
  <dc:creator>Don Morton</dc:creator>
  <cp:lastModifiedBy>Don Morton</cp:lastModifiedBy>
  <cp:revision>40</cp:revision>
  <dcterms:created xsi:type="dcterms:W3CDTF">2015-10-05T21:10:05Z</dcterms:created>
  <dcterms:modified xsi:type="dcterms:W3CDTF">2015-10-08T21:09:01Z</dcterms:modified>
</cp:coreProperties>
</file>