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257" r:id="rId2"/>
    <p:sldId id="260" r:id="rId3"/>
    <p:sldId id="261" r:id="rId4"/>
    <p:sldId id="263" r:id="rId5"/>
    <p:sldId id="270" r:id="rId6"/>
    <p:sldId id="275" r:id="rId7"/>
    <p:sldId id="271" r:id="rId8"/>
    <p:sldId id="276" r:id="rId9"/>
    <p:sldId id="262" r:id="rId10"/>
    <p:sldId id="264" r:id="rId11"/>
    <p:sldId id="266" r:id="rId12"/>
    <p:sldId id="267" r:id="rId13"/>
    <p:sldId id="268" r:id="rId14"/>
    <p:sldId id="272" r:id="rId15"/>
    <p:sldId id="273" r:id="rId16"/>
    <p:sldId id="274" r:id="rId17"/>
    <p:sldId id="269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19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80D9C-1366-F643-A703-F6100D8EE447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72421-5290-C446-B6E7-8D88CF572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9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7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75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75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75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8080-55C1-2B41-BA42-FB41EA2DDEF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DBC4-EFAB-B246-A170-EB69BDDB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8080-55C1-2B41-BA42-FB41EA2DDEF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DBC4-EFAB-B246-A170-EB69BDDB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8080-55C1-2B41-BA42-FB41EA2DDEF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DBC4-EFAB-B246-A170-EB69BDDB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8080-55C1-2B41-BA42-FB41EA2DDEF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DBC4-EFAB-B246-A170-EB69BDDB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8080-55C1-2B41-BA42-FB41EA2DDEF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DBC4-EFAB-B246-A170-EB69BDDB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8080-55C1-2B41-BA42-FB41EA2DDEF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DBC4-EFAB-B246-A170-EB69BDDB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8080-55C1-2B41-BA42-FB41EA2DDEF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DBC4-EFAB-B246-A170-EB69BDDB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8080-55C1-2B41-BA42-FB41EA2DDEF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DBC4-EFAB-B246-A170-EB69BDDB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8080-55C1-2B41-BA42-FB41EA2DDEF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DBC4-EFAB-B246-A170-EB69BDDB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8080-55C1-2B41-BA42-FB41EA2DDEF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DBC4-EFAB-B246-A170-EB69BDDB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8080-55C1-2B41-BA42-FB41EA2DDEF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DBC4-EFAB-B246-A170-EB69BDDB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38080-55C1-2B41-BA42-FB41EA2DDEF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CDBC4-EFAB-B246-A170-EB69BDDB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7236596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Conjugating</a:t>
            </a:r>
            <a: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  <a:t> Verbs</a:t>
            </a:r>
            <a:endParaRPr lang="en-US" sz="5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306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lien-brain-monst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932" y="3302000"/>
            <a:ext cx="3791944" cy="3556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Simple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BFBFBF"/>
                </a:solidFill>
              </a:rPr>
              <a:t>Aspect</a:t>
            </a:r>
            <a:endParaRPr lang="en-US" b="1" dirty="0">
              <a:solidFill>
                <a:srgbClr val="BFBF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9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Simply in the </a:t>
            </a:r>
            <a:r>
              <a:rPr lang="en-US" b="1" dirty="0" smtClean="0">
                <a:solidFill>
                  <a:schemeClr val="tx2"/>
                </a:solidFill>
              </a:rPr>
              <a:t>past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1F497D"/>
                </a:solidFill>
              </a:rPr>
              <a:t>present</a:t>
            </a:r>
            <a:r>
              <a:rPr lang="en-US" b="1" dirty="0" smtClean="0"/>
              <a:t>, or </a:t>
            </a:r>
            <a:r>
              <a:rPr lang="en-US" b="1" dirty="0" smtClean="0">
                <a:solidFill>
                  <a:srgbClr val="1F497D"/>
                </a:solidFill>
              </a:rPr>
              <a:t>future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</a:rPr>
              <a:t>Simple</a:t>
            </a:r>
            <a:r>
              <a:rPr lang="en-US" b="1" dirty="0">
                <a:solidFill>
                  <a:srgbClr val="BFBFBF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Past</a:t>
            </a:r>
            <a:endParaRPr lang="en-US" b="1" dirty="0"/>
          </a:p>
          <a:p>
            <a:pPr marL="0" indent="0">
              <a:lnSpc>
                <a:spcPct val="70000"/>
              </a:lnSpc>
              <a:buNone/>
            </a:pPr>
            <a:r>
              <a:rPr lang="en-US" i="1" dirty="0" err="1" smtClean="0"/>
              <a:t>Krag</a:t>
            </a:r>
            <a:r>
              <a:rPr lang="en-US" i="1" dirty="0" smtClean="0"/>
              <a:t> </a:t>
            </a:r>
            <a:r>
              <a:rPr lang="en-US" b="1" i="1" dirty="0" smtClean="0"/>
              <a:t>conquered</a:t>
            </a:r>
            <a:r>
              <a:rPr lang="en-US" i="1" dirty="0" smtClean="0"/>
              <a:t> the planet Crouton.</a:t>
            </a:r>
            <a:endParaRPr lang="en-US" b="1" dirty="0" smtClean="0"/>
          </a:p>
          <a:p>
            <a:pPr marL="0" indent="0">
              <a:buNone/>
            </a:pPr>
            <a:endParaRPr lang="en-US" sz="600" b="1" dirty="0" smtClean="0"/>
          </a:p>
          <a:p>
            <a:pPr marL="0" indent="0">
              <a:buNone/>
            </a:pPr>
            <a:endParaRPr lang="en-US" sz="600" b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</a:rPr>
              <a:t>Simple</a:t>
            </a:r>
            <a:r>
              <a:rPr lang="en-US" b="1" dirty="0" smtClean="0">
                <a:solidFill>
                  <a:srgbClr val="BFBFBF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Present</a:t>
            </a:r>
            <a:endParaRPr lang="en-US" b="1" dirty="0"/>
          </a:p>
          <a:p>
            <a:pPr marL="0" indent="0">
              <a:lnSpc>
                <a:spcPct val="70000"/>
              </a:lnSpc>
              <a:buNone/>
            </a:pPr>
            <a:r>
              <a:rPr lang="en-US" i="1" dirty="0" err="1" smtClean="0"/>
              <a:t>Krag</a:t>
            </a:r>
            <a:r>
              <a:rPr lang="en-US" i="1" dirty="0" smtClean="0"/>
              <a:t> </a:t>
            </a:r>
            <a:r>
              <a:rPr lang="en-US" b="1" i="1" dirty="0" smtClean="0"/>
              <a:t>conquers</a:t>
            </a:r>
            <a:r>
              <a:rPr lang="en-US" i="1" dirty="0" smtClean="0"/>
              <a:t> the planet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i="1" dirty="0" smtClean="0"/>
              <a:t>Crouton.</a:t>
            </a:r>
          </a:p>
          <a:p>
            <a:pPr marL="0" indent="0">
              <a:buNone/>
            </a:pPr>
            <a:endParaRPr lang="en-US" sz="600" b="1" dirty="0" smtClean="0"/>
          </a:p>
          <a:p>
            <a:pPr marL="0" indent="0">
              <a:buNone/>
            </a:pPr>
            <a:endParaRPr lang="en-US" sz="600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</a:rPr>
              <a:t>Simple</a:t>
            </a:r>
            <a:r>
              <a:rPr lang="en-US" b="1" dirty="0" smtClean="0">
                <a:solidFill>
                  <a:srgbClr val="BFBFBF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Future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i="1" dirty="0" err="1" smtClean="0"/>
              <a:t>Krag</a:t>
            </a:r>
            <a:r>
              <a:rPr lang="en-US" i="1" dirty="0" smtClean="0"/>
              <a:t> </a:t>
            </a:r>
            <a:r>
              <a:rPr lang="en-US" b="1" i="1" dirty="0" smtClean="0"/>
              <a:t>will conquer </a:t>
            </a:r>
            <a:r>
              <a:rPr lang="en-US" i="1" dirty="0" smtClean="0"/>
              <a:t>the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i="1" dirty="0" smtClean="0"/>
              <a:t>planet Crouton.</a:t>
            </a:r>
            <a:endParaRPr lang="en-US" i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2478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ditating-mon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750" y="2275828"/>
            <a:ext cx="3146424" cy="45821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Progressive </a:t>
            </a:r>
            <a:r>
              <a:rPr lang="en-US" b="1" dirty="0" smtClean="0">
                <a:solidFill>
                  <a:srgbClr val="BFBFBF"/>
                </a:solidFill>
              </a:rPr>
              <a:t>Aspect</a:t>
            </a:r>
            <a:endParaRPr lang="en-US" b="1" dirty="0">
              <a:solidFill>
                <a:srgbClr val="BFBF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923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An action that </a:t>
            </a:r>
            <a:r>
              <a:rPr lang="en-US" b="1" i="1" dirty="0" smtClean="0"/>
              <a:t>was</a:t>
            </a:r>
            <a:r>
              <a:rPr lang="en-US" b="1" dirty="0" smtClean="0"/>
              <a:t>, </a:t>
            </a:r>
            <a:r>
              <a:rPr lang="en-US" b="1" i="1" dirty="0" smtClean="0"/>
              <a:t>is</a:t>
            </a:r>
            <a:r>
              <a:rPr lang="en-US" b="1" dirty="0" smtClean="0"/>
              <a:t>, or </a:t>
            </a:r>
            <a:r>
              <a:rPr lang="en-US" b="1" i="1" dirty="0" smtClean="0"/>
              <a:t>will be </a:t>
            </a:r>
            <a:r>
              <a:rPr lang="en-US" b="1" dirty="0" smtClean="0"/>
              <a:t>in progress</a:t>
            </a:r>
            <a:endParaRPr lang="en-US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</a:rPr>
              <a:t>Past</a:t>
            </a:r>
            <a:r>
              <a:rPr lang="en-US" b="1" dirty="0" smtClean="0">
                <a:solidFill>
                  <a:srgbClr val="BFBFBF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Progressive</a:t>
            </a:r>
            <a:endParaRPr lang="en-US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i="1" dirty="0" smtClean="0"/>
              <a:t>Brother Tao </a:t>
            </a:r>
            <a:r>
              <a:rPr lang="en-US" b="1" i="1" dirty="0" smtClean="0"/>
              <a:t>was meditating</a:t>
            </a:r>
            <a:r>
              <a:rPr lang="en-US" i="1" dirty="0" smtClean="0"/>
              <a:t>.</a:t>
            </a:r>
            <a:endParaRPr lang="en-US" b="1" dirty="0" smtClean="0"/>
          </a:p>
          <a:p>
            <a:pPr marL="0" indent="0">
              <a:buNone/>
            </a:pPr>
            <a:endParaRPr lang="en-US" sz="600" b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</a:rPr>
              <a:t>Present</a:t>
            </a:r>
            <a:r>
              <a:rPr lang="en-US" b="1" dirty="0" smtClean="0">
                <a:solidFill>
                  <a:srgbClr val="BFBFBF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Progressive</a:t>
            </a:r>
            <a:endParaRPr lang="en-US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i="1" dirty="0" smtClean="0"/>
              <a:t>Brother Tao</a:t>
            </a:r>
            <a:r>
              <a:rPr lang="en-US" b="1" i="1" dirty="0" smtClean="0"/>
              <a:t> is meditating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sz="600" b="1" dirty="0"/>
          </a:p>
          <a:p>
            <a:pPr marL="0" indent="0">
              <a:buNone/>
            </a:pPr>
            <a:r>
              <a:rPr lang="en-US" b="1" dirty="0" smtClean="0"/>
              <a:t>Future</a:t>
            </a:r>
            <a:r>
              <a:rPr lang="en-US" b="1" dirty="0" smtClean="0">
                <a:solidFill>
                  <a:srgbClr val="BFBFBF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Progressive</a:t>
            </a:r>
            <a:endParaRPr lang="en-US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i="1" dirty="0" smtClean="0"/>
              <a:t>Brother Tao</a:t>
            </a:r>
            <a:r>
              <a:rPr lang="en-US" b="1" i="1" dirty="0" smtClean="0"/>
              <a:t> will be meditating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sz="1300" i="1" dirty="0" smtClean="0"/>
          </a:p>
          <a:p>
            <a:pPr marL="0" indent="0"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Progressive</a:t>
            </a:r>
            <a:r>
              <a:rPr lang="en-US" sz="3000" b="1" dirty="0" smtClean="0"/>
              <a:t> </a:t>
            </a:r>
            <a:r>
              <a:rPr lang="en-US" sz="3000" b="1" dirty="0" smtClean="0">
                <a:solidFill>
                  <a:schemeClr val="bg1">
                    <a:lumMod val="75000"/>
                  </a:schemeClr>
                </a:solidFill>
              </a:rPr>
              <a:t>Aspect</a:t>
            </a:r>
            <a:r>
              <a:rPr lang="en-US" sz="3000" b="1" dirty="0" smtClean="0"/>
              <a:t> Always Has:</a:t>
            </a:r>
            <a:endParaRPr lang="en-US" sz="3000" b="1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Helping </a:t>
            </a:r>
            <a:r>
              <a:rPr lang="en-US" b="1" dirty="0" smtClean="0">
                <a:solidFill>
                  <a:schemeClr val="accent1"/>
                </a:solidFill>
              </a:rPr>
              <a:t>verb</a:t>
            </a:r>
            <a:r>
              <a:rPr lang="en-US" b="1" dirty="0" smtClean="0"/>
              <a:t> + </a:t>
            </a:r>
            <a:r>
              <a:rPr lang="en-US" b="1" dirty="0" smtClean="0">
                <a:solidFill>
                  <a:schemeClr val="accent1"/>
                </a:solidFill>
              </a:rPr>
              <a:t>verb</a:t>
            </a:r>
            <a:r>
              <a:rPr lang="en-US" b="1" dirty="0" smtClean="0"/>
              <a:t> +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</a:rPr>
              <a:t>ing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0514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quirrel-with-bag-of-nut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499" y="3079749"/>
            <a:ext cx="3508375" cy="35083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Perfect </a:t>
            </a:r>
            <a:r>
              <a:rPr lang="en-US" b="1" dirty="0" smtClean="0">
                <a:solidFill>
                  <a:srgbClr val="BFBFBF"/>
                </a:solidFill>
              </a:rPr>
              <a:t>Aspect</a:t>
            </a:r>
            <a:endParaRPr lang="en-US" b="1" dirty="0">
              <a:solidFill>
                <a:srgbClr val="BFBF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92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Referring to a completed action or event</a:t>
            </a:r>
            <a:endParaRPr lang="en-US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200" b="1" dirty="0" smtClean="0"/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</a:rPr>
              <a:t>Past</a:t>
            </a:r>
            <a:r>
              <a:rPr lang="en-US" b="1" dirty="0" smtClean="0">
                <a:solidFill>
                  <a:srgbClr val="BFBFBF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Perfect</a:t>
            </a:r>
            <a:endParaRPr lang="en-US" b="1" dirty="0"/>
          </a:p>
          <a:p>
            <a:pPr marL="0" indent="0">
              <a:lnSpc>
                <a:spcPct val="90000"/>
              </a:lnSpc>
              <a:buNone/>
            </a:pPr>
            <a:r>
              <a:rPr lang="en-US" i="1" dirty="0" smtClean="0"/>
              <a:t>Squirrel </a:t>
            </a:r>
            <a:r>
              <a:rPr lang="en-US" b="1" i="1" dirty="0" smtClean="0"/>
              <a:t>had</a:t>
            </a:r>
            <a:r>
              <a:rPr lang="en-US" i="1" dirty="0" smtClean="0"/>
              <a:t> already </a:t>
            </a:r>
            <a:r>
              <a:rPr lang="en-US" b="1" i="1" dirty="0" smtClean="0"/>
              <a:t>packed </a:t>
            </a:r>
            <a:r>
              <a:rPr lang="en-US" i="1" dirty="0" smtClean="0"/>
              <a:t>his bags. </a:t>
            </a:r>
            <a:endParaRPr lang="en-US" b="1" dirty="0" smtClean="0"/>
          </a:p>
          <a:p>
            <a:pPr marL="0" indent="0">
              <a:buNone/>
            </a:pPr>
            <a:endParaRPr lang="en-US" sz="600" b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</a:rPr>
              <a:t>Present</a:t>
            </a:r>
            <a:r>
              <a:rPr lang="en-US" b="1" dirty="0" smtClean="0">
                <a:solidFill>
                  <a:srgbClr val="BFBFBF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Perfect</a:t>
            </a:r>
            <a:endParaRPr lang="en-US" b="1" dirty="0"/>
          </a:p>
          <a:p>
            <a:pPr marL="0" indent="0">
              <a:lnSpc>
                <a:spcPct val="90000"/>
              </a:lnSpc>
              <a:buNone/>
            </a:pPr>
            <a:r>
              <a:rPr lang="en-US" i="1" dirty="0" smtClean="0"/>
              <a:t>Squirrel </a:t>
            </a:r>
            <a:r>
              <a:rPr lang="en-US" b="1" i="1" dirty="0" smtClean="0"/>
              <a:t>has</a:t>
            </a:r>
            <a:r>
              <a:rPr lang="en-US" i="1" dirty="0" smtClean="0"/>
              <a:t> already </a:t>
            </a:r>
            <a:r>
              <a:rPr lang="en-US" b="1" i="1" dirty="0" smtClean="0"/>
              <a:t>packed</a:t>
            </a:r>
            <a:br>
              <a:rPr lang="en-US" b="1" i="1" dirty="0" smtClean="0"/>
            </a:br>
            <a:r>
              <a:rPr lang="en-US" i="1" dirty="0" smtClean="0"/>
              <a:t>his </a:t>
            </a:r>
            <a:r>
              <a:rPr lang="en-US" i="1" dirty="0"/>
              <a:t>bags. </a:t>
            </a:r>
            <a:endParaRPr lang="en-US" i="1" dirty="0" smtClean="0"/>
          </a:p>
          <a:p>
            <a:pPr marL="0" indent="0">
              <a:buNone/>
            </a:pPr>
            <a:endParaRPr lang="en-US" sz="600" b="1" dirty="0"/>
          </a:p>
          <a:p>
            <a:pPr marL="0" indent="0">
              <a:buNone/>
            </a:pPr>
            <a:r>
              <a:rPr lang="en-US" b="1" dirty="0" smtClean="0"/>
              <a:t>Future</a:t>
            </a:r>
            <a:r>
              <a:rPr lang="en-US" b="1" dirty="0" smtClean="0">
                <a:solidFill>
                  <a:srgbClr val="BFBFBF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Perfect</a:t>
            </a:r>
            <a:endParaRPr lang="en-US" b="1" dirty="0"/>
          </a:p>
          <a:p>
            <a:pPr marL="0" indent="0">
              <a:lnSpc>
                <a:spcPct val="90000"/>
              </a:lnSpc>
              <a:buNone/>
            </a:pPr>
            <a:r>
              <a:rPr lang="en-US" i="1" dirty="0" smtClean="0"/>
              <a:t>Squirrel </a:t>
            </a:r>
            <a:r>
              <a:rPr lang="en-US" b="1" i="1" dirty="0" smtClean="0"/>
              <a:t>will have </a:t>
            </a:r>
            <a:r>
              <a:rPr lang="en-US" i="1" dirty="0" smtClean="0"/>
              <a:t>already 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packed </a:t>
            </a:r>
            <a:r>
              <a:rPr lang="en-US" i="1" dirty="0" smtClean="0"/>
              <a:t>his bags.</a:t>
            </a:r>
          </a:p>
          <a:p>
            <a:pPr marL="0" indent="0">
              <a:buNone/>
            </a:pPr>
            <a:endParaRPr lang="en-US" sz="1400" i="1" dirty="0" smtClean="0"/>
          </a:p>
          <a:p>
            <a:pPr marL="0" indent="0"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Perfect</a:t>
            </a:r>
            <a:r>
              <a:rPr lang="en-US" sz="3000" b="1" dirty="0" smtClean="0"/>
              <a:t> </a:t>
            </a:r>
            <a:r>
              <a:rPr lang="en-US" sz="3000" b="1" dirty="0" smtClean="0">
                <a:solidFill>
                  <a:srgbClr val="BFBFBF"/>
                </a:solidFill>
              </a:rPr>
              <a:t>Aspect</a:t>
            </a:r>
            <a:r>
              <a:rPr lang="en-US" sz="3000" b="1" dirty="0" smtClean="0"/>
              <a:t> Always Has:</a:t>
            </a:r>
            <a:endParaRPr lang="en-US" sz="3000" b="1" dirty="0"/>
          </a:p>
          <a:p>
            <a:pPr marL="0" indent="0">
              <a:buNone/>
            </a:pPr>
            <a:r>
              <a:rPr lang="en-US" b="1" i="1" dirty="0" smtClean="0"/>
              <a:t>Have</a:t>
            </a:r>
            <a:r>
              <a:rPr lang="en-US" b="1" dirty="0" smtClean="0"/>
              <a:t>, </a:t>
            </a:r>
            <a:r>
              <a:rPr lang="en-US" b="1" i="1" dirty="0" smtClean="0"/>
              <a:t>has</a:t>
            </a:r>
            <a:r>
              <a:rPr lang="en-US" b="1" dirty="0" smtClean="0"/>
              <a:t>, or </a:t>
            </a:r>
            <a:r>
              <a:rPr lang="en-US" b="1" i="1" dirty="0" smtClean="0"/>
              <a:t>had</a:t>
            </a:r>
            <a:r>
              <a:rPr lang="en-US" b="1" dirty="0" smtClean="0"/>
              <a:t> +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past</a:t>
            </a:r>
            <a:r>
              <a:rPr lang="en-US" b="1" dirty="0" smtClean="0">
                <a:solidFill>
                  <a:schemeClr val="accent1"/>
                </a:solidFill>
              </a:rPr>
              <a:t> participle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8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Irregular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Verbs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verbs are hard to </a:t>
            </a:r>
            <a:r>
              <a:rPr lang="en-US" b="1" dirty="0" smtClean="0"/>
              <a:t>conjugate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example: </a:t>
            </a:r>
            <a:r>
              <a:rPr lang="en-US" i="1" dirty="0" smtClean="0"/>
              <a:t>see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416896"/>
              </p:ext>
            </p:extLst>
          </p:nvPr>
        </p:nvGraphicFramePr>
        <p:xfrm>
          <a:off x="457200" y="3173413"/>
          <a:ext cx="8020052" cy="29845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5013"/>
                <a:gridCol w="2005013"/>
                <a:gridCol w="2005013"/>
                <a:gridCol w="2005013"/>
              </a:tblGrid>
              <a:tr h="730250"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BFBFBF"/>
                          </a:solidFill>
                        </a:rPr>
                        <a:t>Simple</a:t>
                      </a:r>
                      <a:endParaRPr lang="en-US" sz="2200" b="1" dirty="0">
                        <a:solidFill>
                          <a:srgbClr val="BFBFB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Progressive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accent1"/>
                          </a:solidFill>
                        </a:rPr>
                        <a:t>Perfect</a:t>
                      </a:r>
                      <a:endParaRPr lang="en-US" sz="22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</a:tr>
              <a:tr h="793750"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BFBFBF"/>
                          </a:solidFill>
                        </a:rPr>
                        <a:t>Past</a:t>
                      </a:r>
                      <a:endParaRPr lang="en-US" sz="2200" b="1" dirty="0">
                        <a:solidFill>
                          <a:srgbClr val="BFBFB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 </a:t>
                      </a:r>
                      <a:r>
                        <a:rPr lang="en-US" sz="2200" b="1" dirty="0" smtClean="0"/>
                        <a:t>saw</a:t>
                      </a:r>
                      <a:r>
                        <a:rPr lang="en-US" sz="2200" dirty="0" smtClean="0"/>
                        <a:t>.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 was </a:t>
                      </a:r>
                      <a:r>
                        <a:rPr lang="en-US" sz="2200" b="1" dirty="0" smtClean="0"/>
                        <a:t>seeing</a:t>
                      </a:r>
                      <a:r>
                        <a:rPr lang="en-US" sz="2200" dirty="0" smtClean="0"/>
                        <a:t>.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 had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="1" baseline="0" dirty="0" smtClean="0"/>
                        <a:t>seen</a:t>
                      </a:r>
                      <a:r>
                        <a:rPr lang="en-US" sz="2200" baseline="0" dirty="0" smtClean="0"/>
                        <a:t>.</a:t>
                      </a:r>
                      <a:endParaRPr lang="en-US" sz="2200" dirty="0"/>
                    </a:p>
                  </a:txBody>
                  <a:tcPr anchor="ctr"/>
                </a:tc>
              </a:tr>
              <a:tr h="69850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Present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 </a:t>
                      </a:r>
                      <a:r>
                        <a:rPr lang="en-US" sz="2200" b="1" dirty="0" smtClean="0"/>
                        <a:t>see</a:t>
                      </a:r>
                      <a:r>
                        <a:rPr lang="en-US" sz="2200" dirty="0" smtClean="0"/>
                        <a:t>.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 am </a:t>
                      </a:r>
                      <a:r>
                        <a:rPr lang="en-US" sz="2200" b="1" dirty="0" smtClean="0"/>
                        <a:t>seeing</a:t>
                      </a:r>
                      <a:r>
                        <a:rPr lang="en-US" sz="2200" dirty="0" smtClean="0"/>
                        <a:t>.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 have </a:t>
                      </a:r>
                      <a:r>
                        <a:rPr lang="en-US" sz="2200" b="1" dirty="0" smtClean="0"/>
                        <a:t>seen</a:t>
                      </a:r>
                      <a:r>
                        <a:rPr lang="en-US" sz="2200" dirty="0" smtClean="0"/>
                        <a:t>.</a:t>
                      </a:r>
                      <a:endParaRPr lang="en-US" sz="2200" dirty="0"/>
                    </a:p>
                  </a:txBody>
                  <a:tcPr anchor="ctr"/>
                </a:tc>
              </a:tr>
              <a:tr h="746125"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FF0000"/>
                          </a:solidFill>
                        </a:rPr>
                        <a:t>Future</a:t>
                      </a:r>
                      <a:endParaRPr 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 will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="1" baseline="0" dirty="0" smtClean="0"/>
                        <a:t>see</a:t>
                      </a:r>
                      <a:r>
                        <a:rPr lang="en-US" sz="2200" baseline="0" dirty="0" smtClean="0"/>
                        <a:t>.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 will be </a:t>
                      </a:r>
                      <a:r>
                        <a:rPr lang="en-US" sz="2200" b="1" dirty="0" smtClean="0"/>
                        <a:t>seeing</a:t>
                      </a:r>
                      <a:r>
                        <a:rPr lang="en-US" sz="2200" dirty="0" smtClean="0"/>
                        <a:t>.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 will have </a:t>
                      </a:r>
                      <a:r>
                        <a:rPr lang="en-US" sz="2200" b="1" dirty="0" smtClean="0"/>
                        <a:t>seen</a:t>
                      </a:r>
                      <a:r>
                        <a:rPr lang="en-US" sz="2200" dirty="0" smtClean="0"/>
                        <a:t>.</a:t>
                      </a:r>
                      <a:endParaRPr lang="en-US" sz="2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891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onkey-k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51" y="2504141"/>
            <a:ext cx="3714748" cy="42427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Examples of </a:t>
            </a:r>
            <a:r>
              <a:rPr lang="en-US" b="1" dirty="0" smtClean="0">
                <a:solidFill>
                  <a:srgbClr val="FF0000"/>
                </a:solidFill>
              </a:rPr>
              <a:t>Tense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Aspect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85175" cy="4525963"/>
          </a:xfrm>
        </p:spPr>
        <p:txBody>
          <a:bodyPr/>
          <a:lstStyle/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i="1" dirty="0" smtClean="0"/>
              <a:t>Milo the Monkey King was tumbling in the Tumtum tree.</a:t>
            </a:r>
          </a:p>
          <a:p>
            <a:pPr marL="0" indent="0">
              <a:buNone/>
            </a:pPr>
            <a:endParaRPr lang="en-US" sz="2800" i="1" dirty="0" smtClean="0"/>
          </a:p>
          <a:p>
            <a:pPr marL="0" indent="0">
              <a:buNone/>
            </a:pPr>
            <a:r>
              <a:rPr lang="en-US" sz="2800" b="1" dirty="0" smtClean="0"/>
              <a:t>What is </a:t>
            </a:r>
            <a:r>
              <a:rPr lang="en-US" sz="2800" b="1" dirty="0"/>
              <a:t>the tense and </a:t>
            </a:r>
            <a:r>
              <a:rPr lang="en-US" sz="2800" b="1" dirty="0" smtClean="0"/>
              <a:t>aspect</a:t>
            </a:r>
            <a:r>
              <a:rPr lang="en-US" sz="2800" b="1" dirty="0"/>
              <a:t> </a:t>
            </a:r>
            <a:r>
              <a:rPr lang="en-US" sz="2800" b="1" dirty="0" smtClean="0"/>
              <a:t>of</a:t>
            </a:r>
            <a:br>
              <a:rPr lang="en-US" sz="2800" b="1" dirty="0" smtClean="0"/>
            </a:br>
            <a:r>
              <a:rPr lang="en-US" sz="2800" b="1" dirty="0" smtClean="0"/>
              <a:t>the above sentence? 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BFBFBF"/>
                </a:solidFill>
              </a:rPr>
              <a:t>Past </a:t>
            </a:r>
            <a:r>
              <a:rPr lang="en-US" b="1" dirty="0" smtClean="0">
                <a:solidFill>
                  <a:srgbClr val="FF0000"/>
                </a:solidFill>
              </a:rPr>
              <a:t>Progressive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7039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inja-on-water-sandl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462" y="2762250"/>
            <a:ext cx="4030662" cy="4030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Examples of </a:t>
            </a:r>
            <a:r>
              <a:rPr lang="en-US" b="1" dirty="0" smtClean="0">
                <a:solidFill>
                  <a:srgbClr val="FF0000"/>
                </a:solidFill>
              </a:rPr>
              <a:t>Tense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Aspect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85175" cy="4525963"/>
          </a:xfrm>
        </p:spPr>
        <p:txBody>
          <a:bodyPr/>
          <a:lstStyle/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i="1" dirty="0" smtClean="0"/>
              <a:t>Kung has mastered the deadly art of the flying frog.</a:t>
            </a:r>
          </a:p>
          <a:p>
            <a:pPr marL="0" indent="0">
              <a:buNone/>
            </a:pPr>
            <a:endParaRPr lang="en-US" sz="2800" i="1" dirty="0" smtClean="0"/>
          </a:p>
          <a:p>
            <a:pPr marL="0" indent="0">
              <a:buNone/>
            </a:pPr>
            <a:r>
              <a:rPr lang="en-US" sz="2800" b="1" dirty="0" smtClean="0"/>
              <a:t>What is </a:t>
            </a:r>
            <a:r>
              <a:rPr lang="en-US" sz="2800" b="1" dirty="0"/>
              <a:t>the tense and </a:t>
            </a:r>
            <a:r>
              <a:rPr lang="en-US" sz="2800" b="1" dirty="0" smtClean="0"/>
              <a:t>aspect</a:t>
            </a:r>
            <a:r>
              <a:rPr lang="en-US" sz="2800" b="1" dirty="0"/>
              <a:t> </a:t>
            </a:r>
            <a:r>
              <a:rPr lang="en-US" sz="2800" b="1" dirty="0" smtClean="0"/>
              <a:t>of</a:t>
            </a:r>
            <a:br>
              <a:rPr lang="en-US" sz="2800" b="1" dirty="0" smtClean="0"/>
            </a:br>
            <a:r>
              <a:rPr lang="en-US" sz="2800" b="1" dirty="0" smtClean="0"/>
              <a:t>the above sentence? 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BFBFBF"/>
                </a:solidFill>
              </a:rPr>
              <a:t>Present </a:t>
            </a:r>
            <a:r>
              <a:rPr lang="en-US" b="1" dirty="0" smtClean="0">
                <a:solidFill>
                  <a:srgbClr val="FF0000"/>
                </a:solidFill>
              </a:rPr>
              <a:t>Perfect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26672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irl-running-and-cry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610" y="2905124"/>
            <a:ext cx="3917739" cy="3952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Examples of </a:t>
            </a:r>
            <a:r>
              <a:rPr lang="en-US" b="1" dirty="0" smtClean="0">
                <a:solidFill>
                  <a:srgbClr val="FF0000"/>
                </a:solidFill>
              </a:rPr>
              <a:t>Tense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Aspect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85175" cy="4525963"/>
          </a:xfrm>
        </p:spPr>
        <p:txBody>
          <a:bodyPr/>
          <a:lstStyle/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i="1" dirty="0" smtClean="0"/>
              <a:t>I’ll be crying in my room.</a:t>
            </a:r>
          </a:p>
          <a:p>
            <a:pPr marL="0" indent="0">
              <a:buNone/>
            </a:pPr>
            <a:endParaRPr lang="en-US" sz="2800" i="1" dirty="0" smtClean="0"/>
          </a:p>
          <a:p>
            <a:pPr marL="0" indent="0">
              <a:buNone/>
            </a:pPr>
            <a:r>
              <a:rPr lang="en-US" sz="2800" b="1" dirty="0" smtClean="0"/>
              <a:t>What is </a:t>
            </a:r>
            <a:r>
              <a:rPr lang="en-US" sz="2800" b="1" dirty="0"/>
              <a:t>the tense and </a:t>
            </a:r>
            <a:r>
              <a:rPr lang="en-US" sz="2800" b="1" dirty="0" smtClean="0"/>
              <a:t>aspect</a:t>
            </a:r>
            <a:r>
              <a:rPr lang="en-US" sz="2800" b="1" dirty="0"/>
              <a:t> </a:t>
            </a:r>
            <a:r>
              <a:rPr lang="en-US" sz="2800" b="1" dirty="0" smtClean="0"/>
              <a:t>of</a:t>
            </a:r>
            <a:br>
              <a:rPr lang="en-US" sz="2800" b="1" dirty="0" smtClean="0"/>
            </a:br>
            <a:r>
              <a:rPr lang="en-US" sz="2800" b="1" dirty="0" smtClean="0"/>
              <a:t>the above sentence? 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BFBFBF"/>
                </a:solidFill>
              </a:rPr>
              <a:t>Future </a:t>
            </a:r>
            <a:r>
              <a:rPr lang="en-US" b="1" dirty="0" smtClean="0">
                <a:solidFill>
                  <a:srgbClr val="FF0000"/>
                </a:solidFill>
              </a:rPr>
              <a:t>Progressive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19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28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Verbs </a:t>
            </a:r>
            <a:r>
              <a:rPr lang="en-US" dirty="0" smtClean="0"/>
              <a:t>are</a:t>
            </a:r>
            <a:r>
              <a:rPr lang="en-US" b="1" dirty="0" smtClean="0"/>
              <a:t> conjugated </a:t>
            </a:r>
            <a:r>
              <a:rPr lang="en-US" dirty="0" smtClean="0"/>
              <a:t>to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agree </a:t>
            </a:r>
            <a:r>
              <a:rPr lang="en-US" dirty="0" smtClean="0">
                <a:solidFill>
                  <a:srgbClr val="000000"/>
                </a:solidFill>
              </a:rPr>
              <a:t>with the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subject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/>
              <a:t>and to </a:t>
            </a:r>
            <a:r>
              <a:rPr lang="en-US" b="1" dirty="0" smtClean="0">
                <a:solidFill>
                  <a:srgbClr val="BFBFBF"/>
                </a:solidFill>
              </a:rPr>
              <a:t>express time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Verbs</a:t>
            </a:r>
            <a:r>
              <a:rPr lang="en-US" dirty="0" smtClean="0"/>
              <a:t> show </a:t>
            </a:r>
            <a:r>
              <a:rPr lang="en-US" b="1" dirty="0" smtClean="0"/>
              <a:t>when</a:t>
            </a:r>
            <a:r>
              <a:rPr lang="en-US" dirty="0" smtClean="0"/>
              <a:t> </a:t>
            </a:r>
            <a:r>
              <a:rPr lang="en-US" b="1" dirty="0" smtClean="0"/>
              <a:t>things happen </a:t>
            </a:r>
            <a:r>
              <a:rPr lang="en-US" dirty="0" smtClean="0"/>
              <a:t>and if these actions have been </a:t>
            </a:r>
            <a:r>
              <a:rPr lang="en-US" b="1" dirty="0" smtClean="0"/>
              <a:t>completed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Progressive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aspect</a:t>
            </a:r>
            <a:r>
              <a:rPr lang="en-US" dirty="0" smtClean="0"/>
              <a:t> is for actions that </a:t>
            </a:r>
            <a:r>
              <a:rPr lang="en-US" i="1" dirty="0" smtClean="0"/>
              <a:t>were</a:t>
            </a:r>
            <a:r>
              <a:rPr lang="en-US" dirty="0" smtClean="0"/>
              <a:t>, </a:t>
            </a:r>
            <a:r>
              <a:rPr lang="en-US" i="1" dirty="0" smtClean="0"/>
              <a:t>are</a:t>
            </a:r>
            <a:r>
              <a:rPr lang="en-US" dirty="0" smtClean="0"/>
              <a:t>, or </a:t>
            </a:r>
            <a:r>
              <a:rPr lang="en-US" i="1" dirty="0" smtClean="0"/>
              <a:t>will be </a:t>
            </a:r>
            <a:r>
              <a:rPr lang="en-US" dirty="0" smtClean="0"/>
              <a:t>in progress.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Perfect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aspect</a:t>
            </a:r>
            <a:r>
              <a:rPr lang="en-US" dirty="0" smtClean="0"/>
              <a:t> is for referring to completed actions from the past, present, or future.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986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60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orch-bearer-runni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334" y="2098120"/>
            <a:ext cx="3714359" cy="46300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58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Conjugate</a:t>
            </a:r>
            <a:endParaRPr lang="en-US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78373"/>
            <a:ext cx="8229601" cy="5679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Change the form of a verb</a:t>
            </a:r>
          </a:p>
          <a:p>
            <a:pPr marL="0" indent="0">
              <a:buNone/>
            </a:pPr>
            <a:endParaRPr lang="en-US" sz="22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ial"/>
                <a:cs typeface="Arial"/>
              </a:rPr>
              <a:t>Example</a:t>
            </a:r>
          </a:p>
          <a:p>
            <a:pPr marL="0" indent="0">
              <a:buNone/>
            </a:pPr>
            <a:endParaRPr lang="en-US" sz="800" b="1" i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b="1" i="1" dirty="0">
                <a:latin typeface="Arial"/>
                <a:cs typeface="Arial"/>
              </a:rPr>
              <a:t>r</a:t>
            </a:r>
            <a:r>
              <a:rPr lang="en-US" b="1" i="1" dirty="0" smtClean="0">
                <a:latin typeface="Arial"/>
                <a:cs typeface="Arial"/>
              </a:rPr>
              <a:t>un</a:t>
            </a:r>
            <a:endParaRPr lang="en-US" i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800" b="1" dirty="0" smtClean="0">
              <a:latin typeface="Arial"/>
              <a:cs typeface="Arial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3600" i="1" dirty="0" smtClean="0">
                <a:latin typeface="Arial"/>
                <a:cs typeface="Arial"/>
              </a:rPr>
              <a:t>run </a:t>
            </a:r>
            <a:r>
              <a:rPr lang="en-US" sz="3600" dirty="0" smtClean="0">
                <a:latin typeface="Arial"/>
                <a:cs typeface="Arial"/>
              </a:rPr>
              <a:t>=&gt; </a:t>
            </a:r>
            <a:r>
              <a:rPr lang="en-US" sz="3600" i="1" dirty="0" smtClean="0">
                <a:latin typeface="Arial"/>
                <a:cs typeface="Arial"/>
              </a:rPr>
              <a:t>runs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600" i="1" dirty="0" smtClean="0">
                <a:latin typeface="Arial"/>
                <a:cs typeface="Arial"/>
              </a:rPr>
              <a:t>run </a:t>
            </a:r>
            <a:r>
              <a:rPr lang="en-US" sz="3600" dirty="0" smtClean="0">
                <a:latin typeface="Arial"/>
                <a:cs typeface="Arial"/>
              </a:rPr>
              <a:t>=&gt; </a:t>
            </a:r>
            <a:r>
              <a:rPr lang="en-US" sz="3600" i="1" dirty="0" smtClean="0">
                <a:latin typeface="Arial"/>
                <a:cs typeface="Arial"/>
              </a:rPr>
              <a:t>ran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600" i="1" dirty="0" smtClean="0">
                <a:latin typeface="Arial"/>
                <a:cs typeface="Arial"/>
              </a:rPr>
              <a:t>run =&gt; will be running</a:t>
            </a:r>
          </a:p>
          <a:p>
            <a:pPr marL="0" indent="0">
              <a:buNone/>
            </a:pPr>
            <a:endParaRPr lang="en-US" sz="1200" b="1" i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500" b="1" dirty="0" smtClean="0">
                <a:latin typeface="Arial"/>
                <a:cs typeface="Arial"/>
              </a:rPr>
              <a:t>Why are there different</a:t>
            </a:r>
            <a:br>
              <a:rPr lang="en-US" sz="2500" b="1" dirty="0" smtClean="0">
                <a:latin typeface="Arial"/>
                <a:cs typeface="Arial"/>
              </a:rPr>
            </a:br>
            <a:r>
              <a:rPr lang="en-US" sz="2500" b="1" dirty="0" smtClean="0">
                <a:solidFill>
                  <a:schemeClr val="accent1"/>
                </a:solidFill>
                <a:latin typeface="Arial"/>
                <a:cs typeface="Arial"/>
              </a:rPr>
              <a:t>forms</a:t>
            </a:r>
            <a:r>
              <a:rPr lang="en-US" sz="2500" b="1" dirty="0" smtClean="0">
                <a:latin typeface="Arial"/>
                <a:cs typeface="Arial"/>
              </a:rPr>
              <a:t> of </a:t>
            </a:r>
            <a:r>
              <a:rPr lang="en-US" sz="2500" b="1" i="1" dirty="0" smtClean="0">
                <a:latin typeface="Arial"/>
                <a:cs typeface="Arial"/>
              </a:rPr>
              <a:t>run</a:t>
            </a:r>
            <a:r>
              <a:rPr lang="en-US" sz="2500" b="1" dirty="0" smtClean="0">
                <a:latin typeface="Arial"/>
                <a:cs typeface="Arial"/>
              </a:rPr>
              <a:t>? </a:t>
            </a:r>
            <a:endParaRPr lang="en-US" sz="3600" b="1" i="1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3299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emale-basketball-play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093" y="2466211"/>
            <a:ext cx="2879061" cy="43917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58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Verbs </a:t>
            </a:r>
            <a:r>
              <a:rPr lang="en-US" b="1" dirty="0" smtClean="0">
                <a:latin typeface="Arial"/>
                <a:cs typeface="Arial"/>
              </a:rPr>
              <a:t>Show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cs typeface="Arial"/>
              </a:rPr>
              <a:t>Time</a:t>
            </a:r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78373"/>
            <a:ext cx="8229601" cy="5679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Conjugation shows when actions occur</a:t>
            </a:r>
          </a:p>
          <a:p>
            <a:pPr marL="0" indent="0">
              <a:buNone/>
            </a:pPr>
            <a:endParaRPr lang="en-US" b="1" dirty="0" smtClean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ial"/>
                <a:cs typeface="Arial"/>
              </a:rPr>
              <a:t>Example</a:t>
            </a:r>
            <a:endParaRPr lang="en-US" i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200" i="1" dirty="0">
              <a:cs typeface="Arial"/>
            </a:endParaRPr>
          </a:p>
          <a:p>
            <a:pPr marL="0" indent="0">
              <a:buNone/>
            </a:pPr>
            <a:r>
              <a:rPr lang="en-US" sz="3600" i="1" dirty="0">
                <a:cs typeface="Arial"/>
              </a:rPr>
              <a:t>Kendra </a:t>
            </a:r>
            <a:r>
              <a:rPr lang="en-US" sz="3600" b="1" i="1" dirty="0">
                <a:solidFill>
                  <a:srgbClr val="FF0000"/>
                </a:solidFill>
                <a:cs typeface="Arial"/>
              </a:rPr>
              <a:t>played</a:t>
            </a:r>
            <a:r>
              <a:rPr lang="en-US" sz="3600" i="1" dirty="0">
                <a:solidFill>
                  <a:srgbClr val="FF0000"/>
                </a:solidFill>
                <a:cs typeface="Arial"/>
              </a:rPr>
              <a:t> </a:t>
            </a:r>
            <a:r>
              <a:rPr lang="en-US" sz="3600" i="1" dirty="0">
                <a:cs typeface="Arial"/>
              </a:rPr>
              <a:t>basketball</a:t>
            </a:r>
            <a:r>
              <a:rPr lang="en-US" sz="3600" i="1" dirty="0" smtClean="0">
                <a:cs typeface="Arial"/>
              </a:rPr>
              <a:t>.</a:t>
            </a:r>
            <a:endParaRPr lang="en-US" sz="3600" i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i="1" dirty="0" smtClean="0">
                <a:latin typeface="Arial"/>
                <a:cs typeface="Arial"/>
              </a:rPr>
              <a:t>Kendra </a:t>
            </a:r>
            <a:r>
              <a:rPr lang="en-US" sz="3600" b="1" i="1" dirty="0" smtClean="0">
                <a:solidFill>
                  <a:schemeClr val="accent1"/>
                </a:solidFill>
                <a:latin typeface="Arial"/>
                <a:cs typeface="Arial"/>
              </a:rPr>
              <a:t>plays</a:t>
            </a:r>
            <a:r>
              <a:rPr lang="en-US" sz="3600" i="1" dirty="0" smtClean="0">
                <a:latin typeface="Arial"/>
                <a:cs typeface="Arial"/>
              </a:rPr>
              <a:t> basketball.</a:t>
            </a:r>
          </a:p>
          <a:p>
            <a:pPr marL="0" indent="0">
              <a:buNone/>
            </a:pPr>
            <a:r>
              <a:rPr lang="en-US" sz="3600" i="1" dirty="0" smtClean="0">
                <a:latin typeface="Arial"/>
                <a:cs typeface="Arial"/>
              </a:rPr>
              <a:t>Kendra </a:t>
            </a:r>
            <a:r>
              <a:rPr lang="en-US" sz="3600" b="1" i="1" dirty="0" smtClean="0">
                <a:solidFill>
                  <a:srgbClr val="FF0000"/>
                </a:solidFill>
                <a:latin typeface="Arial"/>
                <a:cs typeface="Arial"/>
              </a:rPr>
              <a:t>will play </a:t>
            </a:r>
            <a:r>
              <a:rPr lang="en-US" sz="3600" i="1" dirty="0" smtClean="0">
                <a:latin typeface="Arial"/>
                <a:cs typeface="Arial"/>
              </a:rPr>
              <a:t>basketball.</a:t>
            </a:r>
          </a:p>
          <a:p>
            <a:pPr marL="0" indent="0">
              <a:buNone/>
            </a:pPr>
            <a:endParaRPr lang="en-US" sz="1600" b="1" i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We call this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verb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tense</a:t>
            </a:r>
            <a:r>
              <a:rPr lang="en-US" b="1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n-US" sz="3600" b="1" i="1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56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umping-co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945" y="3556000"/>
            <a:ext cx="3397678" cy="30654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Verb </a:t>
            </a:r>
            <a:r>
              <a:rPr lang="en-US" b="1" dirty="0" smtClean="0">
                <a:solidFill>
                  <a:schemeClr val="accent1"/>
                </a:solidFill>
              </a:rPr>
              <a:t>Tense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Shows whether actions take place in the </a:t>
            </a:r>
            <a:r>
              <a:rPr lang="en-US" b="1" dirty="0" smtClean="0">
                <a:solidFill>
                  <a:schemeClr val="accent1"/>
                </a:solidFill>
              </a:rPr>
              <a:t>past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BFBFBF"/>
                </a:solidFill>
              </a:rPr>
              <a:t>present</a:t>
            </a:r>
            <a:r>
              <a:rPr lang="en-US" b="1" dirty="0" smtClean="0"/>
              <a:t>, or </a:t>
            </a:r>
            <a:r>
              <a:rPr lang="en-US" b="1" dirty="0" smtClean="0">
                <a:solidFill>
                  <a:schemeClr val="accent1"/>
                </a:solidFill>
              </a:rPr>
              <a:t>future</a:t>
            </a:r>
            <a:endParaRPr lang="en-US" b="1" dirty="0" smtClean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b="1" dirty="0" smtClean="0"/>
              <a:t>To Form the </a:t>
            </a:r>
            <a:r>
              <a:rPr lang="en-US" b="1" dirty="0" smtClean="0">
                <a:solidFill>
                  <a:srgbClr val="FF0000"/>
                </a:solidFill>
              </a:rPr>
              <a:t>Past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Tense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b="1" dirty="0" smtClean="0"/>
              <a:t>Add -</a:t>
            </a:r>
            <a:r>
              <a:rPr lang="en-US" b="1" i="1" dirty="0" err="1" smtClean="0"/>
              <a:t>ed</a:t>
            </a:r>
            <a:r>
              <a:rPr lang="en-US" b="1" i="1" dirty="0" smtClean="0"/>
              <a:t> </a:t>
            </a:r>
            <a:r>
              <a:rPr lang="en-US" dirty="0" smtClean="0"/>
              <a:t>to the verb (usually).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b="1" dirty="0" smtClean="0"/>
              <a:t>Ex: </a:t>
            </a:r>
            <a:r>
              <a:rPr lang="en-US" i="1" dirty="0" smtClean="0"/>
              <a:t>jump =&gt; jump</a:t>
            </a:r>
            <a:r>
              <a:rPr lang="en-US" b="1" i="1" dirty="0" smtClean="0"/>
              <a:t>ed</a:t>
            </a:r>
            <a:endParaRPr lang="en-US" b="1" dirty="0"/>
          </a:p>
          <a:p>
            <a:pPr marL="0" indent="0">
              <a:lnSpc>
                <a:spcPct val="70000"/>
              </a:lnSpc>
              <a:buNone/>
            </a:pPr>
            <a:endParaRPr lang="en-US" sz="2000" b="1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b="1" dirty="0" smtClean="0">
                <a:solidFill>
                  <a:srgbClr val="000000"/>
                </a:solidFill>
              </a:rPr>
              <a:t>To Form the </a:t>
            </a:r>
            <a:r>
              <a:rPr lang="en-US" b="1" dirty="0" smtClean="0">
                <a:solidFill>
                  <a:srgbClr val="FF0000"/>
                </a:solidFill>
              </a:rPr>
              <a:t>Future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Tense</a:t>
            </a:r>
            <a:endParaRPr lang="en-US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b="1" dirty="0"/>
              <a:t>A</a:t>
            </a:r>
            <a:r>
              <a:rPr lang="en-US" b="1" dirty="0" smtClean="0"/>
              <a:t>dd </a:t>
            </a:r>
            <a:r>
              <a:rPr lang="en-US" b="1" i="1" dirty="0" smtClean="0"/>
              <a:t>will</a:t>
            </a:r>
            <a:r>
              <a:rPr lang="en-US" b="1" dirty="0" smtClean="0"/>
              <a:t> </a:t>
            </a:r>
            <a:r>
              <a:rPr lang="en-US" dirty="0" smtClean="0"/>
              <a:t>or “</a:t>
            </a:r>
            <a:r>
              <a:rPr lang="en-US" b="1" dirty="0" smtClean="0"/>
              <a:t>be</a:t>
            </a:r>
            <a:r>
              <a:rPr lang="en-US" dirty="0" smtClean="0"/>
              <a:t>” </a:t>
            </a:r>
            <a:r>
              <a:rPr lang="en-US" b="1" i="1" dirty="0" smtClean="0"/>
              <a:t>going to</a:t>
            </a:r>
            <a:r>
              <a:rPr lang="en-US" dirty="0" smtClean="0"/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b="1" dirty="0" smtClean="0"/>
              <a:t>Ex: </a:t>
            </a:r>
            <a:r>
              <a:rPr lang="en-US" i="1" dirty="0" smtClean="0"/>
              <a:t>jump</a:t>
            </a:r>
            <a:r>
              <a:rPr lang="en-US" dirty="0" smtClean="0"/>
              <a:t> =&gt; </a:t>
            </a:r>
            <a:r>
              <a:rPr lang="en-US" b="1" i="1" dirty="0" smtClean="0"/>
              <a:t>will</a:t>
            </a:r>
            <a:r>
              <a:rPr lang="en-US" i="1" dirty="0" smtClean="0"/>
              <a:t> jump </a:t>
            </a:r>
            <a:r>
              <a:rPr lang="en-US" sz="800" i="1" dirty="0" smtClean="0"/>
              <a:t>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800" i="1" dirty="0"/>
              <a:t> </a:t>
            </a:r>
            <a:r>
              <a:rPr lang="en-US" sz="800" i="1" dirty="0" smtClean="0"/>
              <a:t>                       </a:t>
            </a:r>
            <a:r>
              <a:rPr lang="en-US" i="1" dirty="0" smtClean="0"/>
              <a:t>jump</a:t>
            </a:r>
            <a:r>
              <a:rPr lang="en-US" dirty="0" smtClean="0"/>
              <a:t> </a:t>
            </a:r>
            <a:r>
              <a:rPr lang="en-US" dirty="0"/>
              <a:t>=&gt; </a:t>
            </a:r>
            <a:r>
              <a:rPr lang="en-US" b="1" dirty="0" smtClean="0"/>
              <a:t>is going to </a:t>
            </a:r>
            <a:r>
              <a:rPr lang="en-US" i="1" dirty="0" smtClean="0"/>
              <a:t>jump</a:t>
            </a:r>
            <a:endParaRPr lang="en-US" b="1" i="1" dirty="0" smtClean="0"/>
          </a:p>
        </p:txBody>
      </p:sp>
    </p:spTree>
    <p:extLst>
      <p:ext uri="{BB962C8B-B14F-4D97-AF65-F5344CB8AC3E}">
        <p14:creationId xmlns:p14="http://schemas.microsoft.com/office/powerpoint/2010/main" val="371663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id-drooling-alie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00" y="3349625"/>
            <a:ext cx="3571875" cy="3571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13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900" b="1" dirty="0" smtClean="0">
                <a:latin typeface="Arial"/>
                <a:cs typeface="Arial"/>
              </a:rPr>
              <a:t>The</a:t>
            </a:r>
            <a:r>
              <a:rPr lang="en-US" sz="3900" b="1" dirty="0" smtClean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sz="3900" b="1" dirty="0" smtClean="0">
                <a:solidFill>
                  <a:srgbClr val="BFBFBF"/>
                </a:solidFill>
                <a:latin typeface="Arial"/>
                <a:cs typeface="Arial"/>
              </a:rPr>
              <a:t>Subject</a:t>
            </a:r>
            <a:r>
              <a:rPr lang="en-US" sz="3900" b="1" dirty="0">
                <a:latin typeface="Arial"/>
                <a:cs typeface="Arial"/>
              </a:rPr>
              <a:t> </a:t>
            </a:r>
            <a:r>
              <a:rPr lang="en-US" sz="3900" b="1" dirty="0" smtClean="0">
                <a:latin typeface="Arial"/>
                <a:cs typeface="Arial"/>
              </a:rPr>
              <a:t>and </a:t>
            </a:r>
            <a:r>
              <a:rPr lang="en-US" sz="3900" b="1" dirty="0" smtClean="0">
                <a:solidFill>
                  <a:srgbClr val="FF0000"/>
                </a:solidFill>
                <a:latin typeface="Arial"/>
                <a:cs typeface="Arial"/>
              </a:rPr>
              <a:t>Verb </a:t>
            </a:r>
            <a:r>
              <a:rPr lang="en-US" sz="3900" b="1" dirty="0" smtClean="0">
                <a:solidFill>
                  <a:srgbClr val="000000"/>
                </a:solidFill>
                <a:latin typeface="Arial"/>
                <a:cs typeface="Arial"/>
              </a:rPr>
              <a:t>Must </a:t>
            </a:r>
            <a:r>
              <a:rPr lang="en-US" sz="3900" b="1" dirty="0" smtClean="0">
                <a:solidFill>
                  <a:schemeClr val="accent1"/>
                </a:solidFill>
                <a:latin typeface="Arial"/>
                <a:cs typeface="Arial"/>
              </a:rPr>
              <a:t>Agree</a:t>
            </a:r>
            <a:endParaRPr lang="en-US" sz="3900" b="1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95376"/>
            <a:ext cx="8229601" cy="593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Verbs change to </a:t>
            </a:r>
            <a:r>
              <a:rPr lang="en-US" b="1" i="1" dirty="0" smtClean="0">
                <a:latin typeface="Arial"/>
                <a:cs typeface="Arial"/>
              </a:rPr>
              <a:t>agree</a:t>
            </a:r>
            <a:r>
              <a:rPr lang="en-US" b="1" dirty="0" smtClean="0">
                <a:latin typeface="Arial"/>
                <a:cs typeface="Arial"/>
              </a:rPr>
              <a:t> with the subject </a:t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(the noun that takes the verb)</a:t>
            </a:r>
            <a:endParaRPr lang="en-US" b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8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ial"/>
                <a:cs typeface="Arial"/>
              </a:rPr>
              <a:t>Examples</a:t>
            </a:r>
            <a:endParaRPr lang="en-US" i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8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b="1" i="1" dirty="0" smtClean="0">
                <a:cs typeface="Arial"/>
              </a:rPr>
              <a:t>Brian </a:t>
            </a:r>
            <a:r>
              <a:rPr lang="en-US" b="1" i="1" dirty="0">
                <a:cs typeface="Arial"/>
              </a:rPr>
              <a:t>the Brainblob </a:t>
            </a:r>
            <a:r>
              <a:rPr lang="en-US" b="1" i="1" dirty="0">
                <a:solidFill>
                  <a:srgbClr val="FF0000"/>
                </a:solidFill>
                <a:cs typeface="Arial"/>
              </a:rPr>
              <a:t>drools</a:t>
            </a:r>
            <a:r>
              <a:rPr lang="en-US" i="1" dirty="0">
                <a:solidFill>
                  <a:srgbClr val="FF0000"/>
                </a:solidFill>
                <a:cs typeface="Arial"/>
              </a:rPr>
              <a:t> </a:t>
            </a:r>
            <a:r>
              <a:rPr lang="en-US" i="1" dirty="0">
                <a:cs typeface="Arial"/>
              </a:rPr>
              <a:t>acid. </a:t>
            </a:r>
            <a:endParaRPr lang="en-US" b="1" dirty="0">
              <a:cs typeface="Arial"/>
            </a:endParaRPr>
          </a:p>
          <a:p>
            <a:pPr marL="0" indent="0">
              <a:buNone/>
            </a:pPr>
            <a:r>
              <a:rPr lang="en-US" b="1" i="1" dirty="0" smtClean="0">
                <a:cs typeface="Arial"/>
              </a:rPr>
              <a:t>Brainblobs </a:t>
            </a:r>
            <a:r>
              <a:rPr lang="en-US" b="1" i="1" dirty="0">
                <a:solidFill>
                  <a:schemeClr val="accent1"/>
                </a:solidFill>
                <a:cs typeface="Arial"/>
              </a:rPr>
              <a:t>drool</a:t>
            </a:r>
            <a:r>
              <a:rPr lang="en-US" i="1" dirty="0">
                <a:solidFill>
                  <a:schemeClr val="accent1"/>
                </a:solidFill>
                <a:cs typeface="Arial"/>
              </a:rPr>
              <a:t> </a:t>
            </a:r>
            <a:r>
              <a:rPr lang="en-US" i="1" dirty="0">
                <a:cs typeface="Arial"/>
              </a:rPr>
              <a:t>acid.</a:t>
            </a:r>
          </a:p>
          <a:p>
            <a:pPr marL="0" indent="0">
              <a:buNone/>
            </a:pPr>
            <a:endParaRPr lang="en-US" sz="1200" i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500" b="1" dirty="0" smtClean="0">
                <a:latin typeface="Arial"/>
                <a:cs typeface="Arial"/>
              </a:rPr>
              <a:t>Why?</a:t>
            </a:r>
          </a:p>
          <a:p>
            <a:pPr marL="0" indent="0">
              <a:buNone/>
            </a:pPr>
            <a:endParaRPr lang="en-US" sz="800" i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latin typeface="Arial"/>
                <a:cs typeface="Arial"/>
              </a:rPr>
              <a:t>In the simple-present tense, </a:t>
            </a:r>
            <a:br>
              <a:rPr lang="en-US" sz="2800" dirty="0" smtClean="0">
                <a:latin typeface="Arial"/>
                <a:cs typeface="Arial"/>
              </a:rPr>
            </a:br>
            <a:r>
              <a:rPr lang="en-US" sz="2800" dirty="0" smtClean="0">
                <a:latin typeface="Arial"/>
                <a:cs typeface="Arial"/>
              </a:rPr>
              <a:t>when the sentence has a </a:t>
            </a:r>
            <a:br>
              <a:rPr lang="en-US" sz="2800" dirty="0" smtClean="0">
                <a:latin typeface="Arial"/>
                <a:cs typeface="Arial"/>
              </a:rPr>
            </a:br>
            <a:r>
              <a:rPr lang="en-US" sz="2800" dirty="0" smtClean="0">
                <a:latin typeface="Arial"/>
                <a:cs typeface="Arial"/>
              </a:rPr>
              <a:t>singular third-person subject,</a:t>
            </a:r>
            <a:br>
              <a:rPr lang="en-US" sz="2800" dirty="0" smtClean="0">
                <a:latin typeface="Arial"/>
                <a:cs typeface="Arial"/>
              </a:rPr>
            </a:br>
            <a:r>
              <a:rPr lang="en-US" sz="2800" dirty="0" smtClean="0">
                <a:latin typeface="Arial"/>
                <a:cs typeface="Arial"/>
              </a:rPr>
              <a:t>add an -s to the verb.</a:t>
            </a:r>
            <a:endParaRPr lang="en-US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998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eeping-stude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125" y="3038254"/>
            <a:ext cx="3555999" cy="37387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Keep Your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Eye</a:t>
            </a:r>
            <a:r>
              <a:rPr lang="en-US" b="1" dirty="0" smtClean="0"/>
              <a:t> on the </a:t>
            </a:r>
            <a:r>
              <a:rPr lang="en-US" b="1" dirty="0" smtClean="0">
                <a:solidFill>
                  <a:schemeClr val="accent1"/>
                </a:solidFill>
              </a:rPr>
              <a:t>Subject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The verb must agree with the subject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i="1" dirty="0" smtClean="0"/>
              <a:t>Students who pay attention to the teacher </a:t>
            </a:r>
            <a:br>
              <a:rPr lang="en-US" i="1" dirty="0" smtClean="0"/>
            </a:br>
            <a:r>
              <a:rPr lang="en-US" dirty="0" smtClean="0"/>
              <a:t>[ </a:t>
            </a:r>
            <a:r>
              <a:rPr lang="en-US" i="1" dirty="0" smtClean="0"/>
              <a:t>is / are </a:t>
            </a:r>
            <a:r>
              <a:rPr lang="en-US" dirty="0" smtClean="0"/>
              <a:t>]</a:t>
            </a:r>
            <a:r>
              <a:rPr lang="en-US" i="1" dirty="0" smtClean="0"/>
              <a:t> going to learn more</a:t>
            </a:r>
            <a:br>
              <a:rPr lang="en-US" i="1" dirty="0" smtClean="0"/>
            </a:br>
            <a:r>
              <a:rPr lang="en-US" i="1" dirty="0" smtClean="0"/>
              <a:t>than students who fall asleep.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dirty="0"/>
              <a:t>The subject </a:t>
            </a:r>
            <a:r>
              <a:rPr lang="en-US" b="1" dirty="0" smtClean="0"/>
              <a:t>is the noun</a:t>
            </a:r>
            <a:br>
              <a:rPr lang="en-US" b="1" dirty="0" smtClean="0"/>
            </a:br>
            <a:r>
              <a:rPr lang="en-US" b="1" dirty="0" smtClean="0"/>
              <a:t>that takes </a:t>
            </a:r>
            <a:r>
              <a:rPr lang="en-US" b="1" dirty="0"/>
              <a:t>the verb. </a:t>
            </a:r>
            <a:r>
              <a:rPr lang="en-US" dirty="0"/>
              <a:t/>
            </a:r>
            <a:br>
              <a:rPr lang="en-US" dirty="0"/>
            </a:b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2712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Helping </a:t>
            </a:r>
            <a:r>
              <a:rPr lang="en-US" b="1" dirty="0" smtClean="0">
                <a:solidFill>
                  <a:srgbClr val="FF0000"/>
                </a:solidFill>
              </a:rPr>
              <a:t>Verbs</a:t>
            </a:r>
            <a:r>
              <a:rPr lang="en-US" b="1" dirty="0" smtClean="0"/>
              <a:t> Must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Agree</a:t>
            </a:r>
            <a:r>
              <a:rPr lang="en-US" b="1" dirty="0" smtClean="0"/>
              <a:t> Too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Based on the perspective of the subject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194804"/>
              </p:ext>
            </p:extLst>
          </p:nvPr>
        </p:nvGraphicFramePr>
        <p:xfrm>
          <a:off x="314324" y="2419985"/>
          <a:ext cx="8372478" cy="35267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5413"/>
                <a:gridCol w="1395413"/>
                <a:gridCol w="1395413"/>
                <a:gridCol w="1395413"/>
                <a:gridCol w="1395413"/>
                <a:gridCol w="1395413"/>
              </a:tblGrid>
              <a:tr h="85026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</a:t>
                      </a:r>
                      <a:r>
                        <a:rPr lang="en-US" sz="1800" b="1" baseline="30000" dirty="0" smtClean="0"/>
                        <a:t>st</a:t>
                      </a:r>
                      <a:r>
                        <a:rPr lang="en-US" sz="1800" b="1" dirty="0" smtClean="0"/>
                        <a:t>-Person Singular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</a:t>
                      </a:r>
                      <a:r>
                        <a:rPr lang="en-US" sz="1800" b="1" baseline="30000" dirty="0" smtClean="0"/>
                        <a:t>st</a:t>
                      </a:r>
                      <a:r>
                        <a:rPr lang="en-US" sz="1800" b="1" dirty="0" smtClean="0"/>
                        <a:t>-Person</a:t>
                      </a:r>
                      <a:r>
                        <a:rPr lang="en-US" sz="1800" b="1" baseline="0" dirty="0" smtClean="0"/>
                        <a:t> Plural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</a:t>
                      </a:r>
                      <a:r>
                        <a:rPr lang="en-US" sz="1800" b="1" baseline="30000" dirty="0" smtClean="0"/>
                        <a:t>nd</a:t>
                      </a:r>
                      <a:r>
                        <a:rPr lang="en-US" sz="1800" b="1" dirty="0" smtClean="0"/>
                        <a:t> Person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</a:t>
                      </a:r>
                      <a:r>
                        <a:rPr lang="en-US" sz="1800" b="1" baseline="30000" dirty="0" smtClean="0"/>
                        <a:t>rd</a:t>
                      </a:r>
                      <a:r>
                        <a:rPr lang="en-US" sz="1800" b="1" dirty="0" smtClean="0"/>
                        <a:t>-Person Singular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</a:t>
                      </a:r>
                      <a:r>
                        <a:rPr lang="en-US" sz="1800" b="1" baseline="30000" dirty="0" smtClean="0"/>
                        <a:t>rd</a:t>
                      </a:r>
                      <a:r>
                        <a:rPr lang="en-US" sz="1800" b="1" dirty="0" smtClean="0"/>
                        <a:t>-Person Plural</a:t>
                      </a:r>
                      <a:endParaRPr lang="en-US" sz="1800" b="1" dirty="0"/>
                    </a:p>
                  </a:txBody>
                  <a:tcPr/>
                </a:tc>
              </a:tr>
              <a:tr h="904875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Past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 </a:t>
                      </a:r>
                      <a:r>
                        <a:rPr lang="en-US" sz="1800" b="1" baseline="0" dirty="0" smtClean="0"/>
                        <a:t>was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We </a:t>
                      </a:r>
                      <a:r>
                        <a:rPr lang="en-US" sz="1800" b="1" dirty="0" smtClean="0"/>
                        <a:t>were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You </a:t>
                      </a:r>
                      <a:r>
                        <a:rPr lang="en-US" sz="1800" b="1" dirty="0" smtClean="0"/>
                        <a:t>were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He / she / it</a:t>
                      </a:r>
                      <a:endParaRPr lang="en-US" sz="1800" b="1" dirty="0" smtClean="0"/>
                    </a:p>
                    <a:p>
                      <a:r>
                        <a:rPr lang="en-US" sz="1800" b="1" dirty="0" smtClean="0"/>
                        <a:t>was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They </a:t>
                      </a:r>
                      <a:r>
                        <a:rPr lang="en-US" sz="1800" b="1" dirty="0" smtClean="0"/>
                        <a:t>were</a:t>
                      </a:r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Present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 </a:t>
                      </a:r>
                      <a:r>
                        <a:rPr lang="en-US" sz="1800" b="1" dirty="0" smtClean="0"/>
                        <a:t>am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We </a:t>
                      </a:r>
                      <a:r>
                        <a:rPr lang="en-US" sz="1800" b="1" dirty="0" smtClean="0"/>
                        <a:t>are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You </a:t>
                      </a:r>
                      <a:r>
                        <a:rPr lang="en-US" sz="1800" b="1" dirty="0" smtClean="0"/>
                        <a:t>are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He / she / it </a:t>
                      </a:r>
                      <a:r>
                        <a:rPr lang="en-US" sz="1800" b="1" dirty="0" smtClean="0"/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They </a:t>
                      </a:r>
                      <a:r>
                        <a:rPr lang="en-US" sz="1800" b="1" dirty="0" smtClean="0"/>
                        <a:t>are</a:t>
                      </a:r>
                      <a:endParaRPr lang="en-US" sz="1800" b="1" dirty="0"/>
                    </a:p>
                  </a:txBody>
                  <a:tcPr/>
                </a:tc>
              </a:tr>
              <a:tr h="777875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Future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 </a:t>
                      </a:r>
                      <a:r>
                        <a:rPr lang="en-US" sz="1800" b="1" dirty="0" smtClean="0"/>
                        <a:t>am</a:t>
                      </a:r>
                      <a:r>
                        <a:rPr lang="en-US" sz="1800" baseline="0" dirty="0" smtClean="0"/>
                        <a:t> going to 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We </a:t>
                      </a:r>
                      <a:r>
                        <a:rPr lang="en-US" sz="1800" b="1" dirty="0" smtClean="0"/>
                        <a:t>are</a:t>
                      </a:r>
                      <a:r>
                        <a:rPr lang="en-US" sz="1800" dirty="0" smtClean="0"/>
                        <a:t> going to 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You </a:t>
                      </a:r>
                      <a:r>
                        <a:rPr lang="en-US" sz="1800" b="1" dirty="0" smtClean="0"/>
                        <a:t>are</a:t>
                      </a:r>
                      <a:r>
                        <a:rPr lang="en-US" sz="1800" dirty="0" smtClean="0"/>
                        <a:t> going to be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She / he / it </a:t>
                      </a:r>
                      <a:r>
                        <a:rPr lang="en-US" sz="1800" b="1" dirty="0" smtClean="0"/>
                        <a:t>is</a:t>
                      </a:r>
                      <a:r>
                        <a:rPr lang="en-US" sz="1800" dirty="0" smtClean="0"/>
                        <a:t> going to be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They </a:t>
                      </a:r>
                      <a:r>
                        <a:rPr lang="en-US" sz="1800" b="1" dirty="0" smtClean="0"/>
                        <a:t>are</a:t>
                      </a:r>
                      <a:r>
                        <a:rPr lang="en-US" sz="1800" dirty="0" smtClean="0"/>
                        <a:t> going to be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79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ildren-playing-on-the-playgrou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238" y="2873374"/>
            <a:ext cx="4653761" cy="35782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Statements</a:t>
            </a:r>
            <a:r>
              <a:rPr lang="en-US" b="1" dirty="0" smtClean="0">
                <a:solidFill>
                  <a:schemeClr val="accent1"/>
                </a:solidFill>
              </a:rPr>
              <a:t> Contrary</a:t>
            </a:r>
            <a:r>
              <a:rPr lang="en-US" b="1" dirty="0" smtClean="0"/>
              <a:t> to the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Fact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Use the helping verb </a:t>
            </a:r>
            <a:r>
              <a:rPr lang="en-US" b="1" i="1" dirty="0" smtClean="0">
                <a:solidFill>
                  <a:schemeClr val="accent1"/>
                </a:solidFill>
              </a:rPr>
              <a:t>were</a:t>
            </a:r>
            <a:r>
              <a:rPr lang="en-US" b="1" i="1" dirty="0" smtClean="0"/>
              <a:t> </a:t>
            </a:r>
            <a:r>
              <a:rPr lang="en-US" b="1" dirty="0" smtClean="0"/>
              <a:t>instead of 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was</a:t>
            </a:r>
          </a:p>
          <a:p>
            <a:pPr marL="0" indent="0">
              <a:buNone/>
            </a:pPr>
            <a:endParaRPr lang="en-US" b="1" i="1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1200" b="1" i="1" dirty="0"/>
          </a:p>
          <a:p>
            <a:pPr marL="0" indent="0">
              <a:buNone/>
            </a:pPr>
            <a:r>
              <a:rPr lang="en-US" sz="2800" i="1" dirty="0" smtClean="0"/>
              <a:t>If I </a:t>
            </a:r>
            <a:r>
              <a:rPr lang="en-US" sz="2800" b="1" i="1" dirty="0" smtClean="0">
                <a:solidFill>
                  <a:schemeClr val="accent1"/>
                </a:solidFill>
              </a:rPr>
              <a:t>were</a:t>
            </a:r>
            <a:r>
              <a:rPr lang="en-US" sz="2800" i="1" dirty="0" smtClean="0">
                <a:solidFill>
                  <a:schemeClr val="accent1"/>
                </a:solidFill>
              </a:rPr>
              <a:t> </a:t>
            </a:r>
            <a:r>
              <a:rPr lang="en-US" sz="2800" i="1" dirty="0" smtClean="0"/>
              <a:t>principal, recess </a:t>
            </a:r>
            <a:br>
              <a:rPr lang="en-US" sz="2800" i="1" dirty="0" smtClean="0"/>
            </a:br>
            <a:r>
              <a:rPr lang="en-US" sz="2800" i="1" dirty="0" smtClean="0"/>
              <a:t>would be after lunch and </a:t>
            </a:r>
            <a:br>
              <a:rPr lang="en-US" sz="2800" i="1" dirty="0" smtClean="0"/>
            </a:br>
            <a:r>
              <a:rPr lang="en-US" sz="2800" i="1" dirty="0" smtClean="0"/>
              <a:t>before lunch.</a:t>
            </a:r>
          </a:p>
          <a:p>
            <a:pPr marL="0" indent="0">
              <a:buNone/>
            </a:pPr>
            <a:endParaRPr lang="en-US" sz="2000" b="1" i="1" dirty="0"/>
          </a:p>
          <a:p>
            <a:pPr marL="0" indent="0">
              <a:buNone/>
            </a:pPr>
            <a:r>
              <a:rPr lang="en-US" sz="2800" b="1" dirty="0" smtClean="0"/>
              <a:t>Watch for </a:t>
            </a:r>
            <a:r>
              <a:rPr lang="en-US" sz="2800" b="1" i="1" dirty="0" smtClean="0">
                <a:solidFill>
                  <a:srgbClr val="FF0000"/>
                </a:solidFill>
              </a:rPr>
              <a:t>wish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and </a:t>
            </a:r>
            <a:r>
              <a:rPr lang="en-US" sz="2800" b="1" i="1" dirty="0" smtClean="0">
                <a:solidFill>
                  <a:schemeClr val="bg1">
                    <a:lumMod val="75000"/>
                  </a:schemeClr>
                </a:solidFill>
              </a:rPr>
              <a:t>if</a:t>
            </a:r>
          </a:p>
        </p:txBody>
      </p:sp>
    </p:spTree>
    <p:extLst>
      <p:ext uri="{BB962C8B-B14F-4D97-AF65-F5344CB8AC3E}">
        <p14:creationId xmlns:p14="http://schemas.microsoft.com/office/powerpoint/2010/main" val="1624514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oys-looking-at-comput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747" y="4794250"/>
            <a:ext cx="3465252" cy="20637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574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accent1"/>
                </a:solidFill>
                <a:cs typeface="Arial"/>
              </a:rPr>
              <a:t>Conjugation</a:t>
            </a:r>
            <a:r>
              <a:rPr lang="en-US" b="1" dirty="0"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Shows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cs typeface="Arial"/>
              </a:rPr>
              <a:t>Completion</a:t>
            </a:r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98747"/>
            <a:ext cx="8229601" cy="5459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  <a:latin typeface="Arial"/>
                <a:cs typeface="Arial"/>
              </a:rPr>
              <a:t>Verbs </a:t>
            </a:r>
            <a:r>
              <a:rPr lang="en-US" b="1" dirty="0" smtClean="0">
                <a:latin typeface="Arial"/>
                <a:cs typeface="Arial"/>
              </a:rPr>
              <a:t>can show whether an action has been completed or is ongoing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ial"/>
                <a:cs typeface="Arial"/>
              </a:rPr>
              <a:t>Example</a:t>
            </a:r>
            <a:endParaRPr lang="en-US" sz="1200" i="1" dirty="0" smtClean="0">
              <a:cs typeface="Arial"/>
            </a:endParaRPr>
          </a:p>
          <a:p>
            <a:pPr marL="0" indent="0">
              <a:buNone/>
            </a:pPr>
            <a:r>
              <a:rPr lang="en-US" sz="3600" i="1" dirty="0" smtClean="0">
                <a:cs typeface="Arial"/>
              </a:rPr>
              <a:t>The boys </a:t>
            </a:r>
            <a:r>
              <a:rPr lang="en-US" sz="3600" b="1" i="1" dirty="0" smtClean="0">
                <a:solidFill>
                  <a:srgbClr val="BFBFBF"/>
                </a:solidFill>
                <a:cs typeface="Arial"/>
              </a:rPr>
              <a:t>were</a:t>
            </a:r>
            <a:r>
              <a:rPr lang="en-US" sz="3600" i="1" dirty="0" smtClean="0">
                <a:solidFill>
                  <a:srgbClr val="BFBFBF"/>
                </a:solidFill>
                <a:cs typeface="Arial"/>
              </a:rPr>
              <a:t> </a:t>
            </a:r>
            <a:r>
              <a:rPr lang="en-US" sz="3600" b="1" i="1" dirty="0" smtClean="0">
                <a:cs typeface="Arial"/>
              </a:rPr>
              <a:t>finishing</a:t>
            </a:r>
            <a:r>
              <a:rPr lang="en-US" sz="3600" i="1" dirty="0" smtClean="0">
                <a:cs typeface="Arial"/>
              </a:rPr>
              <a:t> their project.</a:t>
            </a:r>
            <a:endParaRPr lang="en-US" sz="3600" i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i="1" dirty="0" smtClean="0">
                <a:latin typeface="Arial"/>
                <a:cs typeface="Arial"/>
              </a:rPr>
              <a:t>The boys </a:t>
            </a:r>
            <a:r>
              <a:rPr lang="en-US" sz="3600" b="1" i="1" dirty="0" smtClean="0">
                <a:solidFill>
                  <a:srgbClr val="BFBFBF"/>
                </a:solidFill>
                <a:latin typeface="Arial"/>
                <a:cs typeface="Arial"/>
              </a:rPr>
              <a:t>have</a:t>
            </a:r>
            <a:r>
              <a:rPr lang="en-US" sz="3600" b="1" i="1" dirty="0" smtClean="0">
                <a:latin typeface="Arial"/>
                <a:cs typeface="Arial"/>
              </a:rPr>
              <a:t> finished </a:t>
            </a:r>
            <a:r>
              <a:rPr lang="en-US" sz="3600" i="1" dirty="0" smtClean="0">
                <a:latin typeface="Arial"/>
                <a:cs typeface="Arial"/>
              </a:rPr>
              <a:t>their project.</a:t>
            </a:r>
          </a:p>
          <a:p>
            <a:pPr marL="0" indent="0">
              <a:buNone/>
            </a:pPr>
            <a:endParaRPr lang="en-US" b="1" i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b="1" dirty="0">
                <a:cs typeface="Arial"/>
              </a:rPr>
              <a:t>We call this </a:t>
            </a:r>
            <a:r>
              <a:rPr lang="en-US" b="1" dirty="0" smtClean="0">
                <a:solidFill>
                  <a:srgbClr val="FF0000"/>
                </a:solidFill>
                <a:cs typeface="Arial"/>
              </a:rPr>
              <a:t>aspect</a:t>
            </a:r>
            <a:r>
              <a:rPr lang="en-US" b="1" dirty="0" smtClean="0">
                <a:solidFill>
                  <a:srgbClr val="000000"/>
                </a:solidFill>
                <a:cs typeface="Arial"/>
              </a:rPr>
              <a:t>.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8125" y="-190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8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4290</TotalTime>
  <Words>591</Words>
  <Application>Microsoft Macintosh PowerPoint</Application>
  <PresentationFormat>On-screen Show (4:3)</PresentationFormat>
  <Paragraphs>188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erw</vt:lpstr>
      <vt:lpstr>Conjugating Verbs</vt:lpstr>
      <vt:lpstr>Conjugate</vt:lpstr>
      <vt:lpstr>Verbs Show Time</vt:lpstr>
      <vt:lpstr>Verb Tense</vt:lpstr>
      <vt:lpstr>The Subject and Verb Must Agree</vt:lpstr>
      <vt:lpstr>Keep Your Eye on the Subject</vt:lpstr>
      <vt:lpstr>Helping Verbs Must Agree Too</vt:lpstr>
      <vt:lpstr>Statements Contrary to the Fact</vt:lpstr>
      <vt:lpstr>Conjugation Shows Completion</vt:lpstr>
      <vt:lpstr>Simple Aspect</vt:lpstr>
      <vt:lpstr>Progressive Aspect</vt:lpstr>
      <vt:lpstr>Perfect Aspect</vt:lpstr>
      <vt:lpstr>Irregular Verbs</vt:lpstr>
      <vt:lpstr>Examples of Tense and Aspect</vt:lpstr>
      <vt:lpstr>Examples of Tense and Aspect</vt:lpstr>
      <vt:lpstr>Examples of Tense and Aspect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Conjugating Verbs</dc:title>
  <dc:creator>Don Morton</dc:creator>
  <cp:lastModifiedBy>Don Morton</cp:lastModifiedBy>
  <cp:revision>67</cp:revision>
  <dcterms:created xsi:type="dcterms:W3CDTF">2015-09-21T15:11:48Z</dcterms:created>
  <dcterms:modified xsi:type="dcterms:W3CDTF">2015-10-14T19:51:58Z</dcterms:modified>
</cp:coreProperties>
</file>