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7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5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BEC05-F609-6F4D-91BB-4E738C72FB2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DF850-864E-4F44-B58F-615ED5058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D4E55-932D-D343-8675-E132B03C3B11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CABE-11AC-7B4C-BA15-458A6951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Comparative </a:t>
            </a:r>
            <a:r>
              <a:rPr lang="en-US" sz="5400" b="1" dirty="0" smtClean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Superlative</a:t>
            </a:r>
            <a:r>
              <a:rPr lang="en-US" sz="5400" b="1" dirty="0" smtClean="0">
                <a:solidFill>
                  <a:srgbClr val="000000"/>
                </a:solidFill>
                <a:latin typeface="Arial"/>
                <a:cs typeface="Arial"/>
              </a:rPr>
              <a:t> Adjectives</a:t>
            </a:r>
            <a:endParaRPr lang="en-US" sz="5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 lnSpcReduction="10000"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Comparative </a:t>
            </a:r>
            <a:r>
              <a:rPr lang="en-US" b="1" dirty="0" smtClean="0">
                <a:solidFill>
                  <a:srgbClr val="BFBFBF"/>
                </a:solidFill>
              </a:rPr>
              <a:t>adjectives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compare two things.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Superlative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compare a thing to others, and express that it is of the highest degree.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Adjectives </a:t>
            </a:r>
            <a:r>
              <a:rPr lang="en-US" dirty="0" smtClean="0"/>
              <a:t>that have more than two syllables take </a:t>
            </a:r>
            <a:r>
              <a:rPr lang="en-US" b="1" i="1" dirty="0" smtClean="0"/>
              <a:t>more</a:t>
            </a:r>
            <a:r>
              <a:rPr lang="en-US" dirty="0" smtClean="0"/>
              <a:t> or </a:t>
            </a:r>
            <a:r>
              <a:rPr lang="en-US" b="1" i="1" dirty="0" smtClean="0"/>
              <a:t>most</a:t>
            </a:r>
            <a:r>
              <a:rPr lang="en-US" dirty="0" smtClean="0"/>
              <a:t>.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7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4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eaning-robo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22" y="2503020"/>
            <a:ext cx="5212077" cy="43549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Adjectives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Describe or modify nouns and pronouns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helpful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robot cleaned </a:t>
            </a:r>
            <a:br>
              <a:rPr lang="en-US" dirty="0" smtClean="0"/>
            </a:br>
            <a:r>
              <a:rPr lang="en-US" dirty="0" smtClean="0"/>
              <a:t>my room.</a:t>
            </a:r>
            <a:br>
              <a:rPr lang="en-US" dirty="0" smtClean="0"/>
            </a:b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He’s </a:t>
            </a:r>
            <a:r>
              <a:rPr lang="en-US" b="1" dirty="0" smtClean="0">
                <a:solidFill>
                  <a:srgbClr val="FF0000"/>
                </a:solidFill>
              </a:rPr>
              <a:t>friendlier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than that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killer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robot that tried to </a:t>
            </a:r>
            <a:br>
              <a:rPr lang="en-US" dirty="0" smtClean="0"/>
            </a:br>
            <a:r>
              <a:rPr lang="en-US" dirty="0" smtClean="0"/>
              <a:t>eradicate humanity.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9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lephant-scared-of-mou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474" y="2337379"/>
            <a:ext cx="4470391" cy="45206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Comparative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Compare two things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Elephants</a:t>
            </a:r>
            <a:r>
              <a:rPr lang="en-US" i="1" dirty="0" smtClean="0"/>
              <a:t> are </a:t>
            </a:r>
            <a:r>
              <a:rPr lang="en-US" b="1" i="1" dirty="0" smtClean="0">
                <a:solidFill>
                  <a:schemeClr val="accent1"/>
                </a:solidFill>
              </a:rPr>
              <a:t>bigger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than</a:t>
            </a:r>
            <a:br>
              <a:rPr lang="en-US" i="1" dirty="0" smtClean="0"/>
            </a:br>
            <a:r>
              <a:rPr lang="en-US" b="1" i="1" dirty="0" smtClean="0"/>
              <a:t>mice</a:t>
            </a:r>
            <a:r>
              <a:rPr lang="en-US" i="1" dirty="0" smtClean="0"/>
              <a:t>, but size isn’t everything.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39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Making </a:t>
            </a:r>
            <a:r>
              <a:rPr lang="en-US" b="1" dirty="0" smtClean="0">
                <a:solidFill>
                  <a:srgbClr val="FF0000"/>
                </a:solidFill>
              </a:rPr>
              <a:t>Comparative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/>
          <a:lstStyle/>
          <a:p>
            <a:r>
              <a:rPr lang="en-US" dirty="0" smtClean="0"/>
              <a:t>Usually </a:t>
            </a:r>
            <a:r>
              <a:rPr lang="en-US" b="1" dirty="0" smtClean="0"/>
              <a:t>just add -</a:t>
            </a:r>
            <a:r>
              <a:rPr lang="en-US" b="1" i="1" dirty="0" err="1" smtClean="0"/>
              <a:t>er</a:t>
            </a:r>
            <a:r>
              <a:rPr lang="en-US" b="1" dirty="0" smtClean="0"/>
              <a:t> </a:t>
            </a:r>
            <a:r>
              <a:rPr lang="en-US" dirty="0" smtClean="0"/>
              <a:t>to the adjective.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i="1" dirty="0" smtClean="0">
                <a:solidFill>
                  <a:srgbClr val="BFBFBF"/>
                </a:solidFill>
              </a:rPr>
              <a:t>fast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/>
              <a:t>=&gt; </a:t>
            </a:r>
            <a:r>
              <a:rPr lang="en-US" b="1" i="1" dirty="0" smtClean="0">
                <a:solidFill>
                  <a:schemeClr val="accent1"/>
                </a:solidFill>
              </a:rPr>
              <a:t>faster</a:t>
            </a:r>
          </a:p>
          <a:p>
            <a:pPr marL="0" indent="0">
              <a:buNone/>
            </a:pPr>
            <a:endParaRPr lang="en-US" sz="1200" b="1" i="1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If the adjective ends with a -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b="1" dirty="0" smtClean="0"/>
              <a:t>drop the -</a:t>
            </a:r>
            <a:r>
              <a:rPr lang="en-US" b="1" i="1" dirty="0" smtClean="0"/>
              <a:t>y </a:t>
            </a:r>
            <a:r>
              <a:rPr lang="en-US" b="1" dirty="0" smtClean="0"/>
              <a:t>and add -</a:t>
            </a:r>
            <a:r>
              <a:rPr lang="en-US" b="1" i="1" dirty="0" err="1" smtClean="0"/>
              <a:t>ier</a:t>
            </a:r>
            <a:r>
              <a:rPr lang="en-US" b="1" i="1" dirty="0" smtClean="0"/>
              <a:t> </a:t>
            </a:r>
            <a:r>
              <a:rPr lang="en-US" dirty="0" smtClean="0"/>
              <a:t>(usually)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b="1" i="1" dirty="0" smtClean="0">
                <a:solidFill>
                  <a:srgbClr val="BFBFBF"/>
                </a:solidFill>
              </a:rPr>
              <a:t>tidy </a:t>
            </a:r>
            <a:r>
              <a:rPr lang="en-US" b="1" dirty="0" smtClean="0"/>
              <a:t>=&gt; </a:t>
            </a:r>
            <a:r>
              <a:rPr lang="en-US" b="1" i="1" dirty="0" smtClean="0">
                <a:solidFill>
                  <a:srgbClr val="FF0000"/>
                </a:solidFill>
              </a:rPr>
              <a:t>tidier</a:t>
            </a:r>
          </a:p>
          <a:p>
            <a:pPr marL="0" indent="0">
              <a:buNone/>
            </a:pPr>
            <a:endParaRPr lang="en-US" sz="1200" b="1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If the word is longer than 2 syllables, don’t add anything. Use the word </a:t>
            </a:r>
            <a:r>
              <a:rPr lang="en-US" b="1" i="1" dirty="0" smtClean="0"/>
              <a:t>more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intelligent</a:t>
            </a:r>
            <a:r>
              <a:rPr lang="en-US" b="1" dirty="0" smtClean="0"/>
              <a:t> =&gt; </a:t>
            </a:r>
            <a:r>
              <a:rPr lang="en-US" b="1" i="1" dirty="0" smtClean="0">
                <a:solidFill>
                  <a:schemeClr val="accent1"/>
                </a:solidFill>
              </a:rPr>
              <a:t>more intelligent</a:t>
            </a:r>
            <a:endParaRPr lang="en-US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37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wboy-ready-to-dra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148" y="2302762"/>
            <a:ext cx="3403882" cy="45184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Superlative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Used in comparisons and represents the greatest or highest degree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i="1" dirty="0" smtClean="0"/>
              <a:t>Lightning Bill Bradley has</a:t>
            </a:r>
            <a:br>
              <a:rPr lang="en-US" i="1" dirty="0" smtClean="0"/>
            </a:br>
            <a:r>
              <a:rPr lang="en-US" i="1" dirty="0" smtClean="0"/>
              <a:t>the fastest draw in the West. 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2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Making </a:t>
            </a:r>
            <a:r>
              <a:rPr lang="en-US" b="1" dirty="0" smtClean="0">
                <a:solidFill>
                  <a:srgbClr val="FF0000"/>
                </a:solidFill>
              </a:rPr>
              <a:t>Superlative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/>
          <a:lstStyle/>
          <a:p>
            <a:r>
              <a:rPr lang="en-US" dirty="0" smtClean="0"/>
              <a:t>Usually </a:t>
            </a:r>
            <a:r>
              <a:rPr lang="en-US" b="1" dirty="0" smtClean="0"/>
              <a:t>just add -</a:t>
            </a:r>
            <a:r>
              <a:rPr lang="en-US" b="1" i="1" dirty="0" err="1" smtClean="0"/>
              <a:t>est</a:t>
            </a:r>
            <a:r>
              <a:rPr lang="en-US" b="1" dirty="0" smtClean="0"/>
              <a:t> </a:t>
            </a:r>
            <a:r>
              <a:rPr lang="en-US" dirty="0" smtClean="0"/>
              <a:t>to the adjective.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i="1" dirty="0" smtClean="0">
                <a:solidFill>
                  <a:srgbClr val="BFBFBF"/>
                </a:solidFill>
              </a:rPr>
              <a:t>fast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/>
              <a:t>=&gt; </a:t>
            </a:r>
            <a:r>
              <a:rPr lang="en-US" b="1" i="1" dirty="0" smtClean="0">
                <a:solidFill>
                  <a:schemeClr val="accent1"/>
                </a:solidFill>
              </a:rPr>
              <a:t>fastest</a:t>
            </a:r>
          </a:p>
          <a:p>
            <a:pPr marL="0" indent="0">
              <a:buNone/>
            </a:pPr>
            <a:endParaRPr lang="en-US" sz="1200" b="1" i="1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If the adjective ends with a -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b="1" dirty="0" smtClean="0"/>
              <a:t>drop the -</a:t>
            </a:r>
            <a:r>
              <a:rPr lang="en-US" b="1" i="1" dirty="0" smtClean="0"/>
              <a:t>y </a:t>
            </a:r>
            <a:r>
              <a:rPr lang="en-US" b="1" dirty="0" smtClean="0"/>
              <a:t>and add -</a:t>
            </a:r>
            <a:r>
              <a:rPr lang="en-US" b="1" i="1" dirty="0" err="1" smtClean="0"/>
              <a:t>iest</a:t>
            </a:r>
            <a:r>
              <a:rPr lang="en-US" b="1" i="1" dirty="0" smtClean="0"/>
              <a:t> </a:t>
            </a:r>
            <a:r>
              <a:rPr lang="en-US" dirty="0" smtClean="0"/>
              <a:t>(usually)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b="1" i="1" dirty="0" smtClean="0">
                <a:solidFill>
                  <a:srgbClr val="BFBFBF"/>
                </a:solidFill>
              </a:rPr>
              <a:t>tidy </a:t>
            </a:r>
            <a:r>
              <a:rPr lang="en-US" b="1" dirty="0" smtClean="0"/>
              <a:t>=&gt; </a:t>
            </a:r>
            <a:r>
              <a:rPr lang="en-US" b="1" i="1" dirty="0" smtClean="0">
                <a:solidFill>
                  <a:srgbClr val="FF0000"/>
                </a:solidFill>
              </a:rPr>
              <a:t>tidiest</a:t>
            </a:r>
          </a:p>
          <a:p>
            <a:pPr marL="0" indent="0">
              <a:buNone/>
            </a:pPr>
            <a:endParaRPr lang="en-US" sz="1200" b="1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If the word is longer than 2 syllables, don’t add anything. Use the word </a:t>
            </a:r>
            <a:r>
              <a:rPr lang="en-US" b="1" i="1" dirty="0" smtClean="0"/>
              <a:t>most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intelligent</a:t>
            </a:r>
            <a:r>
              <a:rPr lang="en-US" b="1" dirty="0" smtClean="0"/>
              <a:t> =&gt; </a:t>
            </a:r>
            <a:r>
              <a:rPr lang="en-US" b="1" i="1" dirty="0" smtClean="0">
                <a:solidFill>
                  <a:schemeClr val="accent1"/>
                </a:solidFill>
              </a:rPr>
              <a:t>most intelligent</a:t>
            </a:r>
            <a:endParaRPr lang="en-US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57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ort-police-offic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729" y="2613448"/>
            <a:ext cx="2414677" cy="4244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chemeClr val="accent1"/>
                </a:solidFill>
              </a:rPr>
              <a:t>Comparative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Superlative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100" i="1" dirty="0" smtClean="0"/>
              <a:t>Officer Burberry is shorter than most </a:t>
            </a:r>
            <a:br>
              <a:rPr lang="en-US" sz="3100" i="1" dirty="0" smtClean="0"/>
            </a:br>
            <a:r>
              <a:rPr lang="en-US" sz="3100" i="1" dirty="0" smtClean="0"/>
              <a:t>of the other police officers on the force.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b="1" dirty="0" smtClean="0"/>
              <a:t>Which word is an adjective </a:t>
            </a:r>
            <a:r>
              <a:rPr lang="en-US" sz="2800" dirty="0" smtClean="0"/>
              <a:t>in the</a:t>
            </a:r>
            <a:br>
              <a:rPr lang="en-US" sz="2800" dirty="0" smtClean="0"/>
            </a:br>
            <a:r>
              <a:rPr lang="en-US" sz="2800" dirty="0" smtClean="0"/>
              <a:t>above sentence, and </a:t>
            </a:r>
            <a:r>
              <a:rPr lang="en-US" sz="2800" b="1" dirty="0" smtClean="0"/>
              <a:t>is it </a:t>
            </a:r>
            <a:br>
              <a:rPr lang="en-US" sz="2800" b="1" dirty="0" smtClean="0"/>
            </a:br>
            <a:r>
              <a:rPr lang="en-US" sz="2800" b="1" dirty="0" smtClean="0"/>
              <a:t>comparative or superlative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dirty="0" smtClean="0"/>
              <a:t>shorter =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comparative</a:t>
            </a:r>
          </a:p>
        </p:txBody>
      </p:sp>
    </p:spTree>
    <p:extLst>
      <p:ext uri="{BB962C8B-B14F-4D97-AF65-F5344CB8AC3E}">
        <p14:creationId xmlns:p14="http://schemas.microsoft.com/office/powerpoint/2010/main" val="241814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rench-guy-with-a-bot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926" y="2805633"/>
            <a:ext cx="3548073" cy="40523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chemeClr val="accent1"/>
                </a:solidFill>
              </a:rPr>
              <a:t>Comparative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Superlative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100" i="1" dirty="0" smtClean="0"/>
          </a:p>
          <a:p>
            <a:pPr marL="0" indent="0">
              <a:buNone/>
            </a:pPr>
            <a:r>
              <a:rPr lang="en-US" sz="3100" i="1" dirty="0" smtClean="0"/>
              <a:t>When Jean Pierre heard that Claudette was coming to his apartment, he put</a:t>
            </a:r>
            <a:br>
              <a:rPr lang="en-US" sz="3100" i="1" dirty="0" smtClean="0"/>
            </a:br>
            <a:r>
              <a:rPr lang="en-US" sz="3100" i="1" dirty="0" smtClean="0"/>
              <a:t>on his fanciest scarf. 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b="1" dirty="0" smtClean="0"/>
              <a:t>Which word is an adjective </a:t>
            </a:r>
            <a:r>
              <a:rPr lang="en-US" sz="2800" dirty="0" smtClean="0"/>
              <a:t>in </a:t>
            </a:r>
            <a:br>
              <a:rPr lang="en-US" sz="2800" dirty="0" smtClean="0"/>
            </a:br>
            <a:r>
              <a:rPr lang="en-US" sz="2800" dirty="0" smtClean="0"/>
              <a:t>the</a:t>
            </a:r>
            <a:r>
              <a:rPr lang="en-US" sz="2800" dirty="0"/>
              <a:t> </a:t>
            </a:r>
            <a:r>
              <a:rPr lang="en-US" sz="2800" dirty="0" smtClean="0"/>
              <a:t>above sentence, and </a:t>
            </a:r>
            <a:r>
              <a:rPr lang="en-US" sz="2800" b="1" dirty="0" smtClean="0"/>
              <a:t>is it </a:t>
            </a:r>
            <a:br>
              <a:rPr lang="en-US" sz="2800" b="1" dirty="0" smtClean="0"/>
            </a:br>
            <a:r>
              <a:rPr lang="en-US" sz="2800" b="1" dirty="0" smtClean="0"/>
              <a:t>comparative or superlative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dirty="0" smtClean="0"/>
              <a:t>fanciest =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superlative</a:t>
            </a:r>
          </a:p>
        </p:txBody>
      </p:sp>
    </p:spTree>
    <p:extLst>
      <p:ext uri="{BB962C8B-B14F-4D97-AF65-F5344CB8AC3E}">
        <p14:creationId xmlns:p14="http://schemas.microsoft.com/office/powerpoint/2010/main" val="3241922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y-and-girl-measuring-heigh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811" y="2836677"/>
            <a:ext cx="3842597" cy="4021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chemeClr val="accent1"/>
                </a:solidFill>
              </a:rPr>
              <a:t>Comparative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Superlative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Adjectives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Bertha is taller than Brandon but Brian is the tallest student in our class.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dirty="0" smtClean="0"/>
              <a:t>Which word is a </a:t>
            </a:r>
            <a:r>
              <a:rPr lang="en-US" sz="2800" b="1" dirty="0" smtClean="0">
                <a:solidFill>
                  <a:srgbClr val="BFBFBF"/>
                </a:solidFill>
              </a:rPr>
              <a:t>comparative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adjective</a:t>
            </a:r>
            <a:r>
              <a:rPr lang="en-US" sz="2800" dirty="0" smtClean="0"/>
              <a:t> and which is a </a:t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1"/>
                </a:solidFill>
              </a:rPr>
              <a:t>superlative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dirty="0" smtClean="0"/>
              <a:t>taller =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comparative</a:t>
            </a:r>
          </a:p>
          <a:p>
            <a:pPr marL="0" indent="0">
              <a:buNone/>
            </a:pPr>
            <a:r>
              <a:rPr lang="en-US" sz="3600" b="1" dirty="0" smtClean="0"/>
              <a:t>tallest = </a:t>
            </a:r>
            <a:r>
              <a:rPr lang="en-US" sz="3600" b="1" dirty="0" smtClean="0">
                <a:solidFill>
                  <a:srgbClr val="FF0000"/>
                </a:solidFill>
              </a:rPr>
              <a:t>superlative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5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343</TotalTime>
  <Words>164</Words>
  <Application>Microsoft Macintosh PowerPoint</Application>
  <PresentationFormat>On-screen Show (4:3)</PresentationFormat>
  <Paragraphs>64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erw</vt:lpstr>
      <vt:lpstr>Comparative and Superlative Adjectives</vt:lpstr>
      <vt:lpstr>Adjectives</vt:lpstr>
      <vt:lpstr>Comparative Adjectives</vt:lpstr>
      <vt:lpstr>Making Comparative Adjectives</vt:lpstr>
      <vt:lpstr>Superlative Adverbs</vt:lpstr>
      <vt:lpstr>Making Superlative Adjectives</vt:lpstr>
      <vt:lpstr>More Examples of Comparative and Superlative Adjectives</vt:lpstr>
      <vt:lpstr>More Examples of Comparative and Superlative Adjectives</vt:lpstr>
      <vt:lpstr>More Examples of Comparative and Superlative Adjectives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 Adjectives</dc:title>
  <dc:creator>Don Morton</dc:creator>
  <cp:lastModifiedBy>Don Morton</cp:lastModifiedBy>
  <cp:revision>17</cp:revision>
  <dcterms:created xsi:type="dcterms:W3CDTF">2015-09-30T15:45:17Z</dcterms:created>
  <dcterms:modified xsi:type="dcterms:W3CDTF">2015-09-30T21:28:19Z</dcterms:modified>
</cp:coreProperties>
</file>