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1" y="784879"/>
            <a:ext cx="5243304" cy="14700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Common</a:t>
            </a:r>
            <a:r>
              <a:rPr lang="en-US" sz="5400" b="1" dirty="0" smtClean="0">
                <a:latin typeface="Arial"/>
                <a:cs typeface="Arial"/>
              </a:rPr>
              <a:t> &amp; 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Proper</a:t>
            </a:r>
            <a:r>
              <a:rPr lang="en-US" sz="5400" b="1" dirty="0" smtClean="0">
                <a:latin typeface="Arial"/>
                <a:cs typeface="Arial"/>
              </a:rPr>
              <a:t> Nouns</a:t>
            </a:r>
            <a:endParaRPr lang="en-US" sz="5400" b="1" dirty="0"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8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10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ock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821" y="1965682"/>
            <a:ext cx="5715000" cy="4927600"/>
          </a:xfrm>
          <a:prstGeom prst="rect">
            <a:avLst/>
          </a:prstGeom>
        </p:spPr>
      </p:pic>
      <p:pic>
        <p:nvPicPr>
          <p:cNvPr id="6" name="Picture 5" descr="chica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684" y="1630503"/>
            <a:ext cx="5715000" cy="3810000"/>
          </a:xfrm>
          <a:prstGeom prst="rect">
            <a:avLst/>
          </a:prstGeom>
        </p:spPr>
      </p:pic>
      <p:pic>
        <p:nvPicPr>
          <p:cNvPr id="7" name="Picture 6" descr="george-washingt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804" y="2466357"/>
            <a:ext cx="3763880" cy="35296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Nouns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 descr="bald-eagle-flying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848" y="2186040"/>
            <a:ext cx="5715000" cy="381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People, places, and things</a:t>
            </a:r>
          </a:p>
          <a:p>
            <a:pPr marL="0" indent="0">
              <a:buNone/>
            </a:pPr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Examples</a:t>
            </a:r>
          </a:p>
          <a:p>
            <a:r>
              <a:rPr lang="en-US" i="1" dirty="0" smtClean="0">
                <a:latin typeface="Arial"/>
                <a:cs typeface="Arial"/>
              </a:rPr>
              <a:t>rocks</a:t>
            </a:r>
          </a:p>
          <a:p>
            <a:r>
              <a:rPr lang="en-US" i="1" dirty="0" smtClean="0">
                <a:latin typeface="Arial"/>
                <a:cs typeface="Arial"/>
              </a:rPr>
              <a:t>Chicago</a:t>
            </a:r>
          </a:p>
          <a:p>
            <a:r>
              <a:rPr lang="en-US" i="1" dirty="0" smtClean="0">
                <a:latin typeface="Arial"/>
                <a:cs typeface="Arial"/>
              </a:rPr>
              <a:t>George Washington</a:t>
            </a:r>
          </a:p>
          <a:p>
            <a:r>
              <a:rPr lang="en-US" i="1" dirty="0" smtClean="0">
                <a:latin typeface="Arial"/>
                <a:cs typeface="Arial"/>
              </a:rPr>
              <a:t>freedom</a:t>
            </a:r>
          </a:p>
          <a:p>
            <a:pPr marL="0" indent="0">
              <a:buNone/>
            </a:pP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599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Common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Nouns 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A </a:t>
            </a:r>
            <a:r>
              <a:rPr lang="en-US" b="1" i="1" dirty="0" smtClean="0">
                <a:latin typeface="Arial"/>
                <a:cs typeface="Arial"/>
              </a:rPr>
              <a:t>general</a:t>
            </a:r>
            <a:r>
              <a:rPr lang="en-US" b="1" dirty="0" smtClean="0">
                <a:latin typeface="Arial"/>
                <a:cs typeface="Arial"/>
              </a:rPr>
              <a:t> person, place, or thing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Ex: </a:t>
            </a:r>
            <a:r>
              <a:rPr lang="en-US" i="1" dirty="0" smtClean="0">
                <a:latin typeface="Arial"/>
                <a:cs typeface="Arial"/>
              </a:rPr>
              <a:t>What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book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are you reading?</a:t>
            </a:r>
            <a:endParaRPr lang="en-US" b="1" i="1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Arial"/>
                <a:cs typeface="Arial"/>
              </a:rPr>
              <a:t>Proper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Nouns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A </a:t>
            </a:r>
            <a:r>
              <a:rPr lang="en-US" b="1" i="1" dirty="0" smtClean="0">
                <a:latin typeface="Arial"/>
                <a:cs typeface="Arial"/>
              </a:rPr>
              <a:t>specific </a:t>
            </a:r>
            <a:r>
              <a:rPr lang="en-US" b="1" dirty="0" smtClean="0">
                <a:latin typeface="Arial"/>
                <a:cs typeface="Arial"/>
              </a:rPr>
              <a:t>person, place, or thing.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Ex: </a:t>
            </a:r>
            <a:r>
              <a:rPr lang="en-US" i="1" dirty="0" smtClean="0">
                <a:latin typeface="Arial"/>
                <a:cs typeface="Arial"/>
              </a:rPr>
              <a:t>I am reading “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The Lord of the Flies</a:t>
            </a:r>
            <a:r>
              <a:rPr lang="en-US" i="1" dirty="0" smtClean="0">
                <a:latin typeface="Arial"/>
                <a:cs typeface="Arial"/>
              </a:rPr>
              <a:t>.”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01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Who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Cares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?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Proper nouns are </a:t>
            </a:r>
            <a:r>
              <a:rPr lang="en-US" b="1" i="1" dirty="0" smtClean="0">
                <a:latin typeface="Arial"/>
                <a:cs typeface="Arial"/>
              </a:rPr>
              <a:t>ALWAYS </a:t>
            </a:r>
            <a:r>
              <a:rPr lang="en-US" b="1" dirty="0" smtClean="0">
                <a:latin typeface="Arial"/>
                <a:cs typeface="Arial"/>
              </a:rPr>
              <a:t>capitalized!</a:t>
            </a:r>
          </a:p>
          <a:p>
            <a:pPr marL="0" indent="0"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Learning the difference between </a:t>
            </a: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proper</a:t>
            </a:r>
            <a:r>
              <a:rPr lang="en-US" dirty="0" smtClean="0">
                <a:latin typeface="Arial"/>
                <a:cs typeface="Arial"/>
              </a:rPr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common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nouns will help you write in standard English.</a:t>
            </a: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600" b="1" i="1" dirty="0">
                <a:cs typeface="Arial"/>
              </a:rPr>
              <a:t>CCSS.ELA-LITERACY.CCRA.L.2</a:t>
            </a:r>
            <a:r>
              <a:rPr lang="en-US" sz="2600" b="1" i="1" dirty="0" smtClean="0">
                <a:cs typeface="Arial"/>
              </a:rPr>
              <a:t>: </a:t>
            </a:r>
            <a:r>
              <a:rPr lang="en-US" sz="2600" dirty="0">
                <a:cs typeface="Arial"/>
              </a:rPr>
              <a:t>Demonstrate command of the conventions of standard English capitalization, punctuation, and spelling when writing.</a:t>
            </a:r>
            <a:endParaRPr lang="en-US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98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Common</a:t>
            </a:r>
            <a:r>
              <a:rPr lang="en-US" b="1" dirty="0" smtClean="0"/>
              <a:t> vs. </a:t>
            </a:r>
            <a:r>
              <a:rPr lang="en-US" b="1" dirty="0" smtClean="0">
                <a:solidFill>
                  <a:schemeClr val="accent1"/>
                </a:solidFill>
              </a:rPr>
              <a:t>Proper</a:t>
            </a:r>
            <a:r>
              <a:rPr lang="en-US" b="1" dirty="0" smtClean="0"/>
              <a:t> Nouns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085372"/>
              </p:ext>
            </p:extLst>
          </p:nvPr>
        </p:nvGraphicFramePr>
        <p:xfrm>
          <a:off x="606732" y="1679265"/>
          <a:ext cx="7683944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1972"/>
                <a:gridCol w="384197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9252" y="1664973"/>
            <a:ext cx="262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month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85832" y="1668323"/>
            <a:ext cx="262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June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922732" y="2314654"/>
            <a:ext cx="262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soda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275870" y="2308590"/>
            <a:ext cx="2891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Diet Coke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138370" y="2963457"/>
            <a:ext cx="3180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</a:t>
            </a:r>
            <a:r>
              <a:rPr lang="en-US" sz="3600" dirty="0" smtClean="0"/>
              <a:t>ovie / book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88424" y="2959537"/>
            <a:ext cx="38549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The Hunger Games</a:t>
            </a:r>
            <a:endParaRPr lang="en-US" sz="32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14131" y="3592164"/>
            <a:ext cx="271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holiday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218085" y="3590405"/>
            <a:ext cx="271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Labor Day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683785" y="4233334"/>
            <a:ext cx="271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student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5522830" y="4233334"/>
            <a:ext cx="271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George</a:t>
            </a:r>
            <a:endParaRPr lang="en-US" sz="3600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6732" y="5151217"/>
            <a:ext cx="8229600" cy="1456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Common</a:t>
            </a:r>
            <a:r>
              <a:rPr lang="en-US" b="1" dirty="0" smtClean="0"/>
              <a:t> nouns are general.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Proper</a:t>
            </a:r>
            <a:r>
              <a:rPr lang="en-US" b="1" dirty="0" smtClean="0"/>
              <a:t> nouns are specific.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100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of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Common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Proper </a:t>
            </a:r>
            <a:r>
              <a:rPr lang="en-US" b="1" dirty="0" smtClean="0"/>
              <a:t>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Newton's First Law of Motion </a:t>
            </a:r>
            <a:r>
              <a:rPr lang="en-US" i="1" dirty="0" smtClean="0"/>
              <a:t>states that an object in motion remains in motion unless force is applied to it.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Is </a:t>
            </a:r>
            <a:r>
              <a:rPr lang="en-US" sz="2800" b="1" i="1" dirty="0" smtClean="0"/>
              <a:t>Newton’s First Law of</a:t>
            </a:r>
            <a:r>
              <a:rPr lang="en-US" sz="2800" b="1" i="1" dirty="0"/>
              <a:t> </a:t>
            </a:r>
            <a:r>
              <a:rPr lang="en-US" sz="2800" b="1" i="1" dirty="0" smtClean="0"/>
              <a:t>Motion</a:t>
            </a:r>
            <a:br>
              <a:rPr lang="en-US" sz="2800" b="1" i="1" dirty="0" smtClean="0"/>
            </a:br>
            <a:r>
              <a:rPr lang="en-US" sz="2800" b="1" dirty="0" smtClean="0"/>
              <a:t>a common or proper noun?</a:t>
            </a:r>
            <a:endParaRPr lang="en-US" sz="2000" b="1" dirty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Proper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4" descr="isaac-newt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036" y="3245973"/>
            <a:ext cx="2404244" cy="359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5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i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488" y="3181103"/>
            <a:ext cx="4275432" cy="3800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of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Common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Proper </a:t>
            </a:r>
            <a:r>
              <a:rPr lang="en-US" b="1" dirty="0" smtClean="0"/>
              <a:t>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Friction </a:t>
            </a:r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causes heat.</a:t>
            </a:r>
            <a:endParaRPr lang="en-US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800" b="1" dirty="0" smtClean="0"/>
              <a:t>Is </a:t>
            </a:r>
            <a:r>
              <a:rPr lang="en-US" sz="2800" b="1" i="1" dirty="0" smtClean="0"/>
              <a:t>friction </a:t>
            </a:r>
            <a:r>
              <a:rPr lang="en-US" sz="2800" b="1" dirty="0" smtClean="0"/>
              <a:t>a common or proper noun?</a:t>
            </a:r>
            <a:endParaRPr lang="en-US" sz="2000" b="1" dirty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Common </a:t>
            </a:r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9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kespea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430" y="2700674"/>
            <a:ext cx="3093569" cy="41679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of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Common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Proper </a:t>
            </a:r>
            <a:r>
              <a:rPr lang="en-US" b="1" dirty="0" smtClean="0"/>
              <a:t>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William Shakespeare </a:t>
            </a:r>
            <a:r>
              <a:rPr lang="en-US" i="1" dirty="0" smtClean="0"/>
              <a:t>is my favorite playwright. </a:t>
            </a:r>
            <a:endParaRPr lang="en-US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800" b="1" dirty="0" smtClean="0"/>
              <a:t>Does this sentence have a </a:t>
            </a:r>
            <a:br>
              <a:rPr lang="en-US" sz="2800" b="1" dirty="0" smtClean="0"/>
            </a:br>
            <a:r>
              <a:rPr lang="en-US" sz="2800" b="1" dirty="0" smtClean="0"/>
              <a:t>common noun or a proper noun?</a:t>
            </a:r>
            <a:endParaRPr lang="en-US" sz="2000" b="1" dirty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Both!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9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512108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Proper</a:t>
            </a:r>
            <a:r>
              <a:rPr lang="en-US" b="1" dirty="0" smtClean="0"/>
              <a:t> nouns </a:t>
            </a:r>
            <a:r>
              <a:rPr lang="en-US" dirty="0" smtClean="0"/>
              <a:t>are </a:t>
            </a:r>
            <a:r>
              <a:rPr lang="en-US" b="1" dirty="0" smtClean="0">
                <a:solidFill>
                  <a:schemeClr val="accent1"/>
                </a:solidFill>
              </a:rPr>
              <a:t>specific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people, places, and things. </a:t>
            </a:r>
          </a:p>
          <a:p>
            <a:endParaRPr lang="en-US" sz="500" dirty="0" smtClean="0"/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Common</a:t>
            </a:r>
            <a:r>
              <a:rPr lang="en-US" b="1" dirty="0" smtClean="0"/>
              <a:t> nouns </a:t>
            </a:r>
            <a:r>
              <a:rPr lang="en-US" dirty="0" smtClean="0"/>
              <a:t>are </a:t>
            </a:r>
            <a:r>
              <a:rPr lang="en-US" b="1" smtClean="0">
                <a:solidFill>
                  <a:srgbClr val="BFBFBF"/>
                </a:solidFill>
              </a:rPr>
              <a:t>generalized</a:t>
            </a:r>
            <a:r>
              <a:rPr lang="en-US" smtClean="0">
                <a:solidFill>
                  <a:srgbClr val="BFBFBF"/>
                </a:solidFill>
              </a:rPr>
              <a:t> </a:t>
            </a:r>
            <a:r>
              <a:rPr lang="en-US" smtClean="0"/>
              <a:t>people</a:t>
            </a:r>
            <a:r>
              <a:rPr lang="en-US" dirty="0" smtClean="0"/>
              <a:t>, places, and things.</a:t>
            </a:r>
          </a:p>
          <a:p>
            <a:endParaRPr lang="en-US" sz="500" dirty="0" smtClean="0"/>
          </a:p>
          <a:p>
            <a:r>
              <a:rPr lang="en-US" dirty="0" smtClean="0"/>
              <a:t>You should always </a:t>
            </a:r>
            <a:r>
              <a:rPr lang="en-US" b="1" dirty="0" smtClean="0"/>
              <a:t>capitalize</a:t>
            </a:r>
            <a:r>
              <a:rPr lang="en-US" dirty="0" smtClean="0"/>
              <a:t> people’s names and titles, holidays, product names, the names of geographic features, dates, appropriate words in titles… </a:t>
            </a:r>
            <a:r>
              <a:rPr lang="en-US" b="1" dirty="0" smtClean="0"/>
              <a:t>Capitalize specific people, places, and things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9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271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Common &amp; Proper Nouns</vt:lpstr>
      <vt:lpstr>Nouns</vt:lpstr>
      <vt:lpstr>Common Nouns </vt:lpstr>
      <vt:lpstr>Who Cares?</vt:lpstr>
      <vt:lpstr>Common vs. Proper Nouns</vt:lpstr>
      <vt:lpstr>More Examples of Common and Proper Nouns</vt:lpstr>
      <vt:lpstr>More Examples of Common and Proper Nouns</vt:lpstr>
      <vt:lpstr>More Examples of Common and Proper Nouns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Morton</dc:creator>
  <cp:lastModifiedBy>Don Morton</cp:lastModifiedBy>
  <cp:revision>33</cp:revision>
  <dcterms:created xsi:type="dcterms:W3CDTF">2015-09-10T22:14:41Z</dcterms:created>
  <dcterms:modified xsi:type="dcterms:W3CDTF">2015-10-23T19:05:38Z</dcterms:modified>
</cp:coreProperties>
</file>