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7" r:id="rId2"/>
    <p:sldId id="260" r:id="rId3"/>
    <p:sldId id="261" r:id="rId4"/>
    <p:sldId id="262" r:id="rId5"/>
    <p:sldId id="263" r:id="rId6"/>
    <p:sldId id="265" r:id="rId7"/>
    <p:sldId id="264" r:id="rId8"/>
    <p:sldId id="266" r:id="rId9"/>
    <p:sldId id="267" r:id="rId10"/>
    <p:sldId id="268" r:id="rId11"/>
    <p:sldId id="269" r:id="rId12"/>
    <p:sldId id="271" r:id="rId13"/>
    <p:sldId id="273" r:id="rId14"/>
    <p:sldId id="270" r:id="rId15"/>
    <p:sldId id="272" r:id="rId16"/>
    <p:sldId id="258" r:id="rId17"/>
    <p:sldId id="25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B6235-308D-254F-B96F-16953B06DD56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EB7C5-C39E-D449-BDEF-49DB30D13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85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ED80F-F07B-0744-87D1-E644070C47BF}" type="datetimeFigureOut">
              <a:rPr lang="en-US" smtClean="0"/>
              <a:t>10/13/15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EC467-64F0-BD45-AA85-00DDA7E2BE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8015492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accent1"/>
                </a:solidFill>
                <a:latin typeface="Arial"/>
                <a:cs typeface="Arial"/>
              </a:rPr>
              <a:t>Clauses</a:t>
            </a:r>
            <a:endParaRPr lang="en-US" sz="5400" b="1" dirty="0">
              <a:solidFill>
                <a:schemeClr val="bg1">
                  <a:lumMod val="7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68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ien-brain-guy-with-beak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596" y="2797493"/>
            <a:ext cx="3082220" cy="41157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Dependent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Clause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/>
              <a:t>A </a:t>
            </a:r>
            <a:r>
              <a:rPr lang="en-US" sz="3000" b="1" dirty="0" smtClean="0">
                <a:solidFill>
                  <a:srgbClr val="BFBFBF"/>
                </a:solidFill>
              </a:rPr>
              <a:t>subject</a:t>
            </a:r>
            <a:r>
              <a:rPr lang="en-US" sz="3000" b="1" dirty="0" smtClean="0"/>
              <a:t> and </a:t>
            </a:r>
            <a:r>
              <a:rPr lang="en-US" sz="3000" b="1" dirty="0" smtClean="0">
                <a:solidFill>
                  <a:schemeClr val="accent1"/>
                </a:solidFill>
              </a:rPr>
              <a:t>predicate</a:t>
            </a:r>
            <a:r>
              <a:rPr lang="en-US" sz="3000" b="1" dirty="0" smtClean="0"/>
              <a:t> that work together and do </a:t>
            </a:r>
            <a:r>
              <a:rPr lang="en-US" sz="3000" b="1" u="sng" dirty="0" smtClean="0"/>
              <a:t>not</a:t>
            </a:r>
            <a:r>
              <a:rPr lang="en-US" sz="3000" b="1" dirty="0" smtClean="0"/>
              <a:t> express a complete thought</a:t>
            </a:r>
            <a:endParaRPr lang="en-US" sz="12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accent4"/>
                </a:solidFill>
              </a:rPr>
              <a:t>Although </a:t>
            </a:r>
            <a:r>
              <a:rPr lang="en-US" sz="2800" b="1" i="1" dirty="0" smtClean="0">
                <a:solidFill>
                  <a:srgbClr val="BFBFBF"/>
                </a:solidFill>
              </a:rPr>
              <a:t>Dr. Brain </a:t>
            </a:r>
            <a:r>
              <a:rPr lang="en-US" sz="2800" b="1" i="1" dirty="0" smtClean="0">
                <a:solidFill>
                  <a:srgbClr val="FF0000"/>
                </a:solidFill>
              </a:rPr>
              <a:t>developed </a:t>
            </a:r>
            <a:r>
              <a:rPr lang="en-US" sz="2800" i="1" dirty="0" smtClean="0"/>
              <a:t>a </a:t>
            </a:r>
            <a:br>
              <a:rPr lang="en-US" sz="2800" i="1" dirty="0" smtClean="0"/>
            </a:br>
            <a:r>
              <a:rPr lang="en-US" sz="2800" i="1" dirty="0" smtClean="0"/>
              <a:t>powerful mind control serum</a:t>
            </a:r>
          </a:p>
          <a:p>
            <a:pPr marL="0" indent="0">
              <a:buNone/>
            </a:pPr>
            <a:endParaRPr lang="en-US" sz="1200" i="1" dirty="0"/>
          </a:p>
          <a:p>
            <a:pPr marL="0" indent="0">
              <a:buNone/>
            </a:pPr>
            <a:r>
              <a:rPr lang="en-US" sz="2800" b="1" i="1" dirty="0" smtClean="0">
                <a:solidFill>
                  <a:srgbClr val="0000FF"/>
                </a:solidFill>
              </a:rPr>
              <a:t>After</a:t>
            </a: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 Dr. Brain</a:t>
            </a:r>
            <a:r>
              <a:rPr lang="en-US" sz="2800" b="1" i="1" dirty="0" smtClean="0">
                <a:solidFill>
                  <a:srgbClr val="FF0000"/>
                </a:solidFill>
              </a:rPr>
              <a:t> poisoned</a:t>
            </a:r>
            <a:br>
              <a:rPr lang="en-US" sz="2800" b="1" i="1" dirty="0" smtClean="0">
                <a:solidFill>
                  <a:srgbClr val="FF0000"/>
                </a:solidFill>
              </a:rPr>
            </a:br>
            <a:r>
              <a:rPr lang="en-US" sz="2800" i="1" dirty="0" err="1" smtClean="0"/>
              <a:t>Cityville’s</a:t>
            </a:r>
            <a:r>
              <a:rPr lang="en-US" sz="2800" i="1" dirty="0" smtClean="0"/>
              <a:t> water supply with it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accent4"/>
                </a:solidFill>
              </a:rPr>
              <a:t>Conjunctions</a:t>
            </a:r>
            <a:r>
              <a:rPr lang="en-US" sz="2800" b="1" dirty="0" smtClean="0"/>
              <a:t> make clauses </a:t>
            </a:r>
            <a:r>
              <a:rPr lang="en-US" sz="2800" b="1" dirty="0" smtClean="0">
                <a:solidFill>
                  <a:srgbClr val="FF0000"/>
                </a:solidFill>
              </a:rPr>
              <a:t>dependent</a:t>
            </a:r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60883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per-d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639" y="3807000"/>
            <a:ext cx="2793359" cy="3050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b="1" u="sng" dirty="0" smtClean="0">
                <a:solidFill>
                  <a:schemeClr val="bg1">
                    <a:lumMod val="75000"/>
                  </a:schemeClr>
                </a:solidFill>
              </a:rPr>
              <a:t>Dependent</a:t>
            </a:r>
            <a:r>
              <a:rPr lang="en-US" sz="4000" b="1" u="sng" dirty="0" smtClean="0"/>
              <a:t> Clauses</a:t>
            </a:r>
            <a:r>
              <a:rPr lang="en-US" sz="4000" b="1" dirty="0" smtClean="0"/>
              <a:t> Need An </a:t>
            </a:r>
            <a:r>
              <a:rPr lang="en-US" sz="4000" b="1" dirty="0" smtClean="0">
                <a:solidFill>
                  <a:schemeClr val="accent1"/>
                </a:solidFill>
              </a:rPr>
              <a:t>Independent</a:t>
            </a:r>
            <a:r>
              <a:rPr lang="en-US" sz="4000" b="1" dirty="0" smtClean="0"/>
              <a:t> Clause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8006"/>
            <a:ext cx="8229600" cy="5219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="1" dirty="0" smtClean="0"/>
              <a:t>Or else it’s a </a:t>
            </a:r>
            <a:r>
              <a:rPr lang="en-US" sz="3000" b="1" dirty="0" smtClean="0">
                <a:solidFill>
                  <a:schemeClr val="bg1">
                    <a:lumMod val="75000"/>
                  </a:schemeClr>
                </a:solidFill>
              </a:rPr>
              <a:t>sentence</a:t>
            </a:r>
            <a:r>
              <a:rPr lang="en-US" sz="3000" b="1" dirty="0" smtClean="0"/>
              <a:t> </a:t>
            </a:r>
            <a:r>
              <a:rPr lang="en-US" sz="3000" b="1" dirty="0" smtClean="0">
                <a:solidFill>
                  <a:schemeClr val="accent1"/>
                </a:solidFill>
              </a:rPr>
              <a:t>fragment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800" b="1" i="1" u="sng" dirty="0" smtClean="0">
                <a:solidFill>
                  <a:schemeClr val="accent4"/>
                </a:solidFill>
              </a:rPr>
              <a:t>Although </a:t>
            </a:r>
            <a:r>
              <a:rPr lang="en-US" sz="2800" b="1" i="1" u="sng" dirty="0" smtClean="0">
                <a:solidFill>
                  <a:srgbClr val="BFBFBF"/>
                </a:solidFill>
              </a:rPr>
              <a:t>Dr. Brain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developed </a:t>
            </a:r>
            <a:r>
              <a:rPr lang="en-US" sz="2800" i="1" u="sng" dirty="0" smtClean="0"/>
              <a:t>a powerful</a:t>
            </a:r>
            <a:br>
              <a:rPr lang="en-US" sz="2800" i="1" u="sng" dirty="0" smtClean="0"/>
            </a:br>
            <a:r>
              <a:rPr lang="en-US" sz="2800" i="1" u="sng" dirty="0" smtClean="0"/>
              <a:t>mind control serum</a:t>
            </a:r>
            <a:r>
              <a:rPr lang="en-US" sz="2800" i="1" dirty="0" smtClean="0"/>
              <a:t>,</a:t>
            </a:r>
            <a:r>
              <a:rPr lang="en-US" sz="2800" b="1" i="1" dirty="0" smtClean="0"/>
              <a:t> Super Dad does</a:t>
            </a:r>
            <a:r>
              <a:rPr lang="en-US" sz="2800" i="1" dirty="0" smtClean="0"/>
              <a:t> not </a:t>
            </a:r>
            <a:br>
              <a:rPr lang="en-US" sz="2800" i="1" dirty="0" smtClean="0"/>
            </a:br>
            <a:r>
              <a:rPr lang="en-US" sz="2800" b="1" i="1" dirty="0" smtClean="0"/>
              <a:t>have</a:t>
            </a:r>
            <a:r>
              <a:rPr lang="en-US" sz="2800" i="1" dirty="0" smtClean="0"/>
              <a:t> enough mind to control.  </a:t>
            </a:r>
          </a:p>
          <a:p>
            <a:pPr marL="0" indent="0">
              <a:buNone/>
            </a:pPr>
            <a:endParaRPr lang="en-US" sz="1200" i="1" dirty="0"/>
          </a:p>
          <a:p>
            <a:pPr marL="0" indent="0">
              <a:buNone/>
            </a:pPr>
            <a:r>
              <a:rPr lang="en-US" sz="2800" b="1" i="1" u="sng" dirty="0" smtClean="0">
                <a:solidFill>
                  <a:srgbClr val="0000FF"/>
                </a:solidFill>
              </a:rPr>
              <a:t>After </a:t>
            </a:r>
            <a:r>
              <a:rPr lang="en-US" sz="2800" b="1" i="1" u="sng" dirty="0" smtClean="0">
                <a:solidFill>
                  <a:schemeClr val="bg1">
                    <a:lumMod val="75000"/>
                  </a:schemeClr>
                </a:solidFill>
              </a:rPr>
              <a:t>Dr. Brain</a:t>
            </a:r>
            <a:r>
              <a:rPr lang="en-US" sz="2800" b="1" i="1" u="sng" dirty="0" smtClean="0">
                <a:solidFill>
                  <a:srgbClr val="FF0000"/>
                </a:solidFill>
              </a:rPr>
              <a:t> poisoned </a:t>
            </a:r>
            <a:br>
              <a:rPr lang="en-US" sz="2800" b="1" i="1" u="sng" dirty="0" smtClean="0">
                <a:solidFill>
                  <a:srgbClr val="FF0000"/>
                </a:solidFill>
              </a:rPr>
            </a:br>
            <a:r>
              <a:rPr lang="en-US" sz="2800" i="1" u="sng" dirty="0" err="1" smtClean="0"/>
              <a:t>Cityville’s</a:t>
            </a:r>
            <a:r>
              <a:rPr lang="en-US" sz="2800" i="1" u="sng" dirty="0" smtClean="0"/>
              <a:t> water supply with it, </a:t>
            </a:r>
            <a:br>
              <a:rPr lang="en-US" sz="2800" i="1" u="sng" dirty="0" smtClean="0"/>
            </a:b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Super Dad </a:t>
            </a:r>
            <a:r>
              <a:rPr lang="en-US" sz="2800" b="1" i="1" dirty="0" smtClean="0">
                <a:solidFill>
                  <a:srgbClr val="FF0000"/>
                </a:solidFill>
              </a:rPr>
              <a:t>advised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/>
              <a:t>his neighbors</a:t>
            </a:r>
            <a:br>
              <a:rPr lang="en-US" sz="2800" i="1" dirty="0" smtClean="0"/>
            </a:br>
            <a:r>
              <a:rPr lang="en-US" sz="2800" i="1" dirty="0" smtClean="0"/>
              <a:t>to drink bottled water.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67719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rudely-drawn-zombi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627" y="3147182"/>
            <a:ext cx="3025372" cy="38028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700" b="1" dirty="0" smtClean="0">
                <a:solidFill>
                  <a:srgbClr val="BFBFBF"/>
                </a:solidFill>
              </a:rPr>
              <a:t>Sentences</a:t>
            </a:r>
            <a:r>
              <a:rPr lang="en-US" sz="3700" b="1" dirty="0" smtClean="0"/>
              <a:t> Can Have </a:t>
            </a:r>
            <a:r>
              <a:rPr lang="en-US" sz="3700" b="1" dirty="0" smtClean="0">
                <a:solidFill>
                  <a:srgbClr val="BFBFBF"/>
                </a:solidFill>
              </a:rPr>
              <a:t>Many</a:t>
            </a:r>
            <a:r>
              <a:rPr lang="en-US" sz="3700" b="1" dirty="0" smtClean="0"/>
              <a:t> </a:t>
            </a:r>
            <a:r>
              <a:rPr lang="en-US" sz="3700" b="1" dirty="0" smtClean="0">
                <a:solidFill>
                  <a:schemeClr val="accent1"/>
                </a:solidFill>
              </a:rPr>
              <a:t>Clauses</a:t>
            </a:r>
            <a:endParaRPr lang="en-US" sz="37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791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New clauses begin at conjunctions or when new subjects are introduced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BFBFBF"/>
                </a:solidFill>
              </a:rPr>
              <a:t>Example</a:t>
            </a:r>
          </a:p>
          <a:p>
            <a:pPr marL="0" indent="0">
              <a:buNone/>
            </a:pPr>
            <a:endParaRPr lang="en-US" sz="1400" b="1" dirty="0">
              <a:solidFill>
                <a:srgbClr val="BFBFBF"/>
              </a:solidFill>
            </a:endParaRPr>
          </a:p>
          <a:p>
            <a:pPr marL="0" indent="0">
              <a:buNone/>
            </a:pPr>
            <a:r>
              <a:rPr lang="en-US" sz="2800" b="1" i="1" dirty="0" smtClean="0">
                <a:solidFill>
                  <a:srgbClr val="BFBFBF"/>
                </a:solidFill>
              </a:rPr>
              <a:t>I </a:t>
            </a:r>
            <a:r>
              <a:rPr lang="en-US" sz="2800" b="1" i="1" dirty="0" smtClean="0">
                <a:solidFill>
                  <a:srgbClr val="FF0000"/>
                </a:solidFill>
              </a:rPr>
              <a:t>want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/>
              <a:t>to eat your brains, </a:t>
            </a:r>
            <a:r>
              <a:rPr lang="en-US" sz="2800" b="1" i="1" dirty="0" smtClean="0">
                <a:solidFill>
                  <a:schemeClr val="accent4"/>
                </a:solidFill>
              </a:rPr>
              <a:t>but</a:t>
            </a:r>
            <a:r>
              <a:rPr lang="en-US" sz="2800" i="1" dirty="0" smtClean="0">
                <a:solidFill>
                  <a:schemeClr val="accent4"/>
                </a:solidFill>
              </a:rPr>
              <a:t> </a:t>
            </a: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800" i="1" dirty="0" smtClean="0"/>
              <a:t> </a:t>
            </a:r>
            <a:r>
              <a:rPr lang="en-US" sz="2800" b="1" i="1" dirty="0" smtClean="0">
                <a:solidFill>
                  <a:srgbClr val="FF0000"/>
                </a:solidFill>
              </a:rPr>
              <a:t>can</a:t>
            </a:r>
            <a:r>
              <a:rPr lang="en-US" sz="2800" i="1" dirty="0" smtClean="0"/>
              <a:t>’t </a:t>
            </a:r>
            <a:r>
              <a:rPr lang="en-US" sz="2800" b="1" i="1" dirty="0" smtClean="0">
                <a:solidFill>
                  <a:schemeClr val="accent1"/>
                </a:solidFill>
              </a:rPr>
              <a:t>run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br>
              <a:rPr lang="en-US" sz="2800" i="1" dirty="0" smtClean="0">
                <a:solidFill>
                  <a:schemeClr val="accent1"/>
                </a:solidFill>
              </a:rPr>
            </a:br>
            <a:r>
              <a:rPr lang="en-US" sz="2800" i="1" dirty="0" smtClean="0"/>
              <a:t>very fast </a:t>
            </a:r>
            <a:r>
              <a:rPr lang="en-US" sz="2800" b="1" i="1" dirty="0" smtClean="0">
                <a:solidFill>
                  <a:schemeClr val="accent4"/>
                </a:solidFill>
              </a:rPr>
              <a:t>because</a:t>
            </a:r>
            <a:r>
              <a:rPr lang="en-US" sz="2800" i="1" dirty="0" smtClean="0"/>
              <a:t> </a:t>
            </a: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I</a:t>
            </a:r>
            <a:r>
              <a:rPr lang="en-US" sz="2800" i="1" dirty="0" smtClean="0"/>
              <a:t> </a:t>
            </a:r>
            <a:r>
              <a:rPr lang="en-US" sz="2800" b="1" i="1" dirty="0" smtClean="0">
                <a:solidFill>
                  <a:schemeClr val="accent1"/>
                </a:solidFill>
              </a:rPr>
              <a:t>hurt</a:t>
            </a:r>
            <a:r>
              <a:rPr lang="en-US" sz="2800" i="1" dirty="0" smtClean="0"/>
              <a:t> my</a:t>
            </a:r>
            <a:r>
              <a:rPr lang="en-US" sz="2800" i="1" dirty="0"/>
              <a:t> </a:t>
            </a:r>
            <a:r>
              <a:rPr lang="en-US" sz="2800" i="1" dirty="0" smtClean="0"/>
              <a:t>foot </a:t>
            </a:r>
            <a:r>
              <a:rPr lang="en-US" sz="2800" b="1" i="1" dirty="0" smtClean="0">
                <a:solidFill>
                  <a:schemeClr val="accent4"/>
                </a:solidFill>
              </a:rPr>
              <a:t>when</a:t>
            </a:r>
            <a:r>
              <a:rPr lang="en-US" sz="2800" i="1" dirty="0" smtClean="0">
                <a:solidFill>
                  <a:schemeClr val="accent4"/>
                </a:solidFill>
              </a:rPr>
              <a:t> </a:t>
            </a:r>
            <a:br>
              <a:rPr lang="en-US" sz="2800" i="1" dirty="0" smtClean="0">
                <a:solidFill>
                  <a:schemeClr val="accent4"/>
                </a:solidFill>
              </a:rPr>
            </a:b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I </a:t>
            </a:r>
            <a:r>
              <a:rPr lang="en-US" sz="2800" b="1" i="1" dirty="0" smtClean="0">
                <a:solidFill>
                  <a:schemeClr val="accent1"/>
                </a:solidFill>
              </a:rPr>
              <a:t>was chasing </a:t>
            </a:r>
            <a:r>
              <a:rPr lang="en-US" sz="2800" i="1" dirty="0" smtClean="0"/>
              <a:t>someone else, </a:t>
            </a:r>
            <a:r>
              <a:rPr lang="en-US" sz="2800" b="1" i="1" dirty="0" smtClean="0">
                <a:solidFill>
                  <a:schemeClr val="accent4"/>
                </a:solidFill>
              </a:rPr>
              <a:t>so</a:t>
            </a:r>
            <a:r>
              <a:rPr lang="en-US" sz="2800" i="1" dirty="0" smtClean="0">
                <a:solidFill>
                  <a:schemeClr val="accent4"/>
                </a:solidFill>
              </a:rPr>
              <a:t> 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>please</a:t>
            </a:r>
            <a:r>
              <a:rPr lang="en-US" sz="2800" dirty="0" smtClean="0"/>
              <a:t> (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you</a:t>
            </a:r>
            <a:r>
              <a:rPr lang="en-US" sz="2800" dirty="0" smtClean="0"/>
              <a:t>) </a:t>
            </a:r>
            <a:r>
              <a:rPr lang="en-US" sz="2800" b="1" i="1" dirty="0" smtClean="0">
                <a:solidFill>
                  <a:schemeClr val="accent1"/>
                </a:solidFill>
              </a:rPr>
              <a:t>slow</a:t>
            </a:r>
            <a:r>
              <a:rPr lang="en-US" sz="2800" i="1" dirty="0" smtClean="0">
                <a:solidFill>
                  <a:schemeClr val="accent1"/>
                </a:solidFill>
              </a:rPr>
              <a:t> </a:t>
            </a:r>
            <a:r>
              <a:rPr lang="en-US" sz="2800" i="1" dirty="0" smtClean="0"/>
              <a:t>down a little bit, </a:t>
            </a:r>
            <a:r>
              <a:rPr lang="en-US" sz="2800" i="1" dirty="0" err="1" smtClean="0"/>
              <a:t>ahhh</a:t>
            </a:r>
            <a:r>
              <a:rPr lang="en-US" sz="2800" i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930713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anda-with-bamboo-nunchuck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714" y="2723870"/>
            <a:ext cx="3426285" cy="39132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Clauses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i="1" dirty="0" smtClean="0"/>
              <a:t>Pandas defend themselves with their sharp claws and powerful jaws.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sz="2800" b="1" dirty="0" smtClean="0"/>
              <a:t>What is the 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subject </a:t>
            </a:r>
            <a:r>
              <a:rPr lang="en-US" sz="2800" b="1" dirty="0" smtClean="0"/>
              <a:t>and </a:t>
            </a:r>
            <a:r>
              <a:rPr lang="en-US" sz="2800" b="1" dirty="0" smtClean="0">
                <a:solidFill>
                  <a:schemeClr val="accent1"/>
                </a:solidFill>
              </a:rPr>
              <a:t>predicate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in this clause?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accent1"/>
                </a:solidFill>
              </a:rPr>
              <a:t>defend</a:t>
            </a:r>
            <a:r>
              <a:rPr lang="en-US" sz="2800" b="1" i="1" dirty="0" smtClean="0">
                <a:solidFill>
                  <a:schemeClr val="accent4"/>
                </a:solidFill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</a:rPr>
              <a:t>(predicate)</a:t>
            </a:r>
          </a:p>
          <a:p>
            <a:pPr marL="0" indent="0">
              <a:buNone/>
            </a:pPr>
            <a:r>
              <a:rPr lang="en-US" sz="2800" b="1" i="1" dirty="0">
                <a:solidFill>
                  <a:srgbClr val="BFBFBF"/>
                </a:solidFill>
              </a:rPr>
              <a:t>Panda</a:t>
            </a:r>
            <a:r>
              <a:rPr lang="en-US" sz="2800" b="1" i="1" dirty="0">
                <a:solidFill>
                  <a:schemeClr val="accent4"/>
                </a:solidFill>
              </a:rPr>
              <a:t> </a:t>
            </a:r>
            <a:r>
              <a:rPr lang="en-US" sz="2800" b="1" dirty="0"/>
              <a:t>(subject)</a:t>
            </a:r>
            <a:endParaRPr lang="en-US" sz="2800" b="1" i="1" dirty="0"/>
          </a:p>
          <a:p>
            <a:pPr marL="0" indent="0">
              <a:buNone/>
            </a:pPr>
            <a:endParaRPr lang="en-US" sz="2800" b="1" dirty="0" smtClean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192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ld-man-fish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098" y="2668659"/>
            <a:ext cx="4134125" cy="41341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Clauses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i="1" dirty="0" smtClean="0"/>
              <a:t>Harry fishes all day even though he never catches anything.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sz="2800" b="1" dirty="0" smtClean="0"/>
              <a:t>Which clause is </a:t>
            </a:r>
            <a:r>
              <a:rPr lang="en-US" sz="2800" b="1" dirty="0" smtClean="0">
                <a:solidFill>
                  <a:srgbClr val="FF0000"/>
                </a:solidFill>
              </a:rPr>
              <a:t>dependent</a:t>
            </a:r>
            <a:r>
              <a:rPr lang="en-US" sz="2800" b="1" dirty="0" smtClean="0"/>
              <a:t>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accent4"/>
                </a:solidFill>
              </a:rPr>
              <a:t>even though </a:t>
            </a:r>
            <a:r>
              <a:rPr lang="en-US" sz="2800" b="1" i="1" dirty="0" smtClean="0">
                <a:solidFill>
                  <a:srgbClr val="BFBFBF"/>
                </a:solidFill>
              </a:rPr>
              <a:t>he</a:t>
            </a:r>
            <a:r>
              <a:rPr lang="en-US" sz="2800" b="1" i="1" dirty="0" smtClean="0"/>
              <a:t> never </a:t>
            </a:r>
            <a:r>
              <a:rPr lang="en-US" sz="2800" b="1" i="1" dirty="0" smtClean="0">
                <a:solidFill>
                  <a:srgbClr val="FF0000"/>
                </a:solidFill>
              </a:rPr>
              <a:t>catches</a:t>
            </a:r>
            <a:r>
              <a:rPr lang="en-US" sz="2800" b="1" i="1" dirty="0" smtClean="0"/>
              <a:t/>
            </a:r>
            <a:br>
              <a:rPr lang="en-US" sz="2800" b="1" i="1" dirty="0" smtClean="0"/>
            </a:br>
            <a:r>
              <a:rPr lang="en-US" sz="2800" b="1" i="1" dirty="0" smtClean="0"/>
              <a:t>anything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1936779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irate-with-patch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052" y="2337380"/>
            <a:ext cx="4795258" cy="4795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More </a:t>
            </a:r>
            <a:r>
              <a:rPr lang="en-US" b="1" dirty="0" smtClean="0">
                <a:solidFill>
                  <a:srgbClr val="BFBFBF"/>
                </a:solidFill>
              </a:rPr>
              <a:t>Examples</a:t>
            </a:r>
            <a:r>
              <a:rPr lang="en-US" b="1" dirty="0" smtClean="0"/>
              <a:t> of </a:t>
            </a:r>
            <a:r>
              <a:rPr lang="en-US" b="1" dirty="0" smtClean="0">
                <a:solidFill>
                  <a:schemeClr val="accent1"/>
                </a:solidFill>
              </a:rPr>
              <a:t>Clauses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264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i="1" dirty="0" smtClean="0"/>
              <a:t>Argh, we shall land our boat ashore, find tailors and seamstresses, and repair our tattered garments, </a:t>
            </a:r>
            <a:r>
              <a:rPr lang="en-US" i="1" dirty="0" err="1" smtClean="0"/>
              <a:t>mateys</a:t>
            </a:r>
            <a:r>
              <a:rPr lang="en-US" i="1" dirty="0" smtClean="0"/>
              <a:t>!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2800" b="1" dirty="0" smtClean="0"/>
              <a:t>How </a:t>
            </a:r>
            <a:r>
              <a:rPr lang="en-US" sz="2800" dirty="0" smtClean="0"/>
              <a:t>many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predicates </a:t>
            </a:r>
            <a:r>
              <a:rPr lang="en-US" sz="2800" b="1" dirty="0" smtClean="0"/>
              <a:t>does the </a:t>
            </a:r>
            <a:br>
              <a:rPr lang="en-US" sz="2800" b="1" dirty="0" smtClean="0"/>
            </a:br>
            <a:r>
              <a:rPr lang="en-US" sz="2800" b="1" dirty="0" smtClean="0"/>
              <a:t>above sentence have? </a:t>
            </a:r>
            <a:br>
              <a:rPr lang="en-US" sz="2800" b="1" dirty="0" smtClean="0"/>
            </a:br>
            <a:r>
              <a:rPr lang="en-US" sz="2800" b="1" dirty="0" smtClean="0"/>
              <a:t>How many 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clauses</a:t>
            </a:r>
            <a:r>
              <a:rPr lang="en-US" sz="2800" b="1" dirty="0" smtClean="0"/>
              <a:t> does it have?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dirty="0" smtClean="0"/>
              <a:t>Even though it has </a:t>
            </a:r>
            <a:r>
              <a:rPr lang="en-US" sz="2800" b="1" dirty="0" smtClean="0"/>
              <a:t>three </a:t>
            </a:r>
            <a:br>
              <a:rPr lang="en-US" sz="2800" b="1" dirty="0" smtClean="0"/>
            </a:br>
            <a:r>
              <a:rPr lang="en-US" sz="2800" b="1" dirty="0" smtClean="0">
                <a:solidFill>
                  <a:schemeClr val="accent1"/>
                </a:solidFill>
              </a:rPr>
              <a:t>predicates</a:t>
            </a:r>
            <a:r>
              <a:rPr lang="en-US" sz="2800" dirty="0" smtClean="0"/>
              <a:t>, it only has </a:t>
            </a:r>
            <a:r>
              <a:rPr lang="en-US" sz="2800" b="1" dirty="0" smtClean="0"/>
              <a:t>one 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clause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7718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803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522" y="1251510"/>
            <a:ext cx="8670003" cy="5447751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Predicates </a:t>
            </a:r>
            <a:r>
              <a:rPr lang="en-US" dirty="0" smtClean="0">
                <a:solidFill>
                  <a:srgbClr val="000000"/>
                </a:solidFill>
              </a:rPr>
              <a:t>are </a:t>
            </a:r>
            <a:r>
              <a:rPr lang="en-US" b="1" dirty="0" smtClean="0">
                <a:solidFill>
                  <a:srgbClr val="000000"/>
                </a:solidFill>
              </a:rPr>
              <a:t>verbs</a:t>
            </a:r>
            <a:r>
              <a:rPr lang="en-US" dirty="0" smtClean="0">
                <a:solidFill>
                  <a:srgbClr val="000000"/>
                </a:solidFill>
              </a:rPr>
              <a:t>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subjects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are </a:t>
            </a:r>
            <a:r>
              <a:rPr lang="en-US" b="1" dirty="0" smtClean="0">
                <a:solidFill>
                  <a:srgbClr val="000000"/>
                </a:solidFill>
              </a:rPr>
              <a:t>nouns</a:t>
            </a:r>
            <a:r>
              <a:rPr lang="en-US" dirty="0" smtClean="0">
                <a:solidFill>
                  <a:srgbClr val="000000"/>
                </a:solidFill>
              </a:rPr>
              <a:t> or </a:t>
            </a:r>
            <a:r>
              <a:rPr lang="en-US" b="1" dirty="0" smtClean="0">
                <a:solidFill>
                  <a:srgbClr val="000000"/>
                </a:solidFill>
              </a:rPr>
              <a:t>pronouns</a:t>
            </a:r>
            <a:r>
              <a:rPr lang="en-US" dirty="0" smtClean="0">
                <a:solidFill>
                  <a:srgbClr val="000000"/>
                </a:solidFill>
              </a:rPr>
              <a:t> that take </a:t>
            </a:r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predicate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Clauses </a:t>
            </a:r>
            <a:r>
              <a:rPr lang="en-US" dirty="0" smtClean="0"/>
              <a:t>are </a:t>
            </a:r>
            <a:r>
              <a:rPr lang="en-US" b="1" dirty="0" smtClean="0"/>
              <a:t>subjects</a:t>
            </a:r>
            <a:r>
              <a:rPr lang="en-US" dirty="0" smtClean="0"/>
              <a:t> or groups of subjects and </a:t>
            </a:r>
            <a:r>
              <a:rPr lang="en-US" b="1" dirty="0" smtClean="0"/>
              <a:t>predicates</a:t>
            </a:r>
            <a:r>
              <a:rPr lang="en-US" dirty="0" smtClean="0"/>
              <a:t> or </a:t>
            </a:r>
            <a:r>
              <a:rPr lang="en-US" b="1" dirty="0" smtClean="0"/>
              <a:t>groups</a:t>
            </a:r>
            <a:r>
              <a:rPr lang="en-US" dirty="0" smtClean="0"/>
              <a:t> of predicates working together.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Dependent clauses </a:t>
            </a:r>
            <a:r>
              <a:rPr lang="en-US" dirty="0" smtClean="0"/>
              <a:t>have a </a:t>
            </a:r>
            <a:r>
              <a:rPr lang="en-US" b="1" dirty="0" smtClean="0"/>
              <a:t>conjunction,</a:t>
            </a:r>
            <a:r>
              <a:rPr lang="en-US" dirty="0" smtClean="0"/>
              <a:t> do not express a complete thought, and need to be connected to an independent clause.</a:t>
            </a:r>
            <a:endParaRPr lang="en-US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86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35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Vocabulary</a:t>
            </a:r>
            <a:r>
              <a:rPr lang="en-US" b="1" dirty="0" smtClean="0"/>
              <a:t> for This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Lesson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Predicate</a:t>
            </a:r>
          </a:p>
          <a:p>
            <a:r>
              <a:rPr lang="en-US" dirty="0" smtClean="0"/>
              <a:t>Subject</a:t>
            </a:r>
          </a:p>
          <a:p>
            <a:r>
              <a:rPr lang="en-US" dirty="0" smtClean="0"/>
              <a:t>Object</a:t>
            </a:r>
          </a:p>
          <a:p>
            <a:r>
              <a:rPr lang="en-US" dirty="0" smtClean="0"/>
              <a:t>Clause</a:t>
            </a:r>
          </a:p>
          <a:p>
            <a:r>
              <a:rPr lang="en-US" dirty="0" smtClean="0"/>
              <a:t>Compound Predicate</a:t>
            </a:r>
          </a:p>
          <a:p>
            <a:r>
              <a:rPr lang="en-US" dirty="0" smtClean="0"/>
              <a:t>Compound Subject</a:t>
            </a:r>
          </a:p>
          <a:p>
            <a:r>
              <a:rPr lang="en-US" dirty="0" smtClean="0"/>
              <a:t>Independent Clause</a:t>
            </a:r>
          </a:p>
          <a:p>
            <a:r>
              <a:rPr lang="en-US" dirty="0" smtClean="0"/>
              <a:t>Dependent Clause</a:t>
            </a:r>
          </a:p>
        </p:txBody>
      </p:sp>
    </p:spTree>
    <p:extLst>
      <p:ext uri="{BB962C8B-B14F-4D97-AF65-F5344CB8AC3E}">
        <p14:creationId xmlns:p14="http://schemas.microsoft.com/office/powerpoint/2010/main" val="83952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aveman-happy-about-club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996" y="1806266"/>
            <a:ext cx="3974019" cy="48860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Predicate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Verb or action in a sentence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i="1" dirty="0" err="1" smtClean="0"/>
              <a:t>Oog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found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a new club by</a:t>
            </a:r>
            <a:br>
              <a:rPr lang="en-US" i="1" dirty="0" smtClean="0"/>
            </a:br>
            <a:r>
              <a:rPr lang="en-US" i="1" dirty="0" smtClean="0"/>
              <a:t>the tar pit. 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i="1" dirty="0" err="1" smtClean="0"/>
              <a:t>Ogg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was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excited about his new</a:t>
            </a:r>
            <a:br>
              <a:rPr lang="en-US" i="1" dirty="0" smtClean="0"/>
            </a:br>
            <a:r>
              <a:rPr lang="en-US" i="1" dirty="0" smtClean="0"/>
              <a:t>club.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96948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uple-texting-one-anoth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0065" y="2723729"/>
            <a:ext cx="4171349" cy="41342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Subject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Noun</a:t>
            </a:r>
            <a:r>
              <a:rPr lang="en-US" b="1" dirty="0" smtClean="0"/>
              <a:t> or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pronoun</a:t>
            </a:r>
            <a:r>
              <a:rPr lang="en-US" b="1" dirty="0" smtClean="0"/>
              <a:t> that takes the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predicate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You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/>
              <a:t>won’t believe </a:t>
            </a:r>
            <a:r>
              <a:rPr lang="en-US" i="1" dirty="0" smtClean="0"/>
              <a:t>it, Shelia.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We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/>
              <a:t>stayed</a:t>
            </a:r>
            <a:r>
              <a:rPr lang="en-US" i="1" dirty="0" smtClean="0"/>
              <a:t> inside and</a:t>
            </a:r>
            <a:br>
              <a:rPr lang="en-US" i="1" dirty="0" smtClean="0"/>
            </a:br>
            <a:r>
              <a:rPr lang="en-US" b="1" i="1" dirty="0" smtClean="0"/>
              <a:t>texted</a:t>
            </a:r>
            <a:r>
              <a:rPr lang="en-US" i="1" dirty="0" smtClean="0"/>
              <a:t> one another all night.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4388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sketball-player-making-a-driv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402" y="2222158"/>
            <a:ext cx="3842597" cy="46358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Object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Nouns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BFBFBF"/>
                </a:solidFill>
              </a:rPr>
              <a:t>pronouns</a:t>
            </a:r>
            <a:r>
              <a:rPr lang="en-US" b="1" dirty="0" smtClean="0"/>
              <a:t> that does </a:t>
            </a:r>
            <a:r>
              <a:rPr lang="en-US" b="1" u="sng" dirty="0" smtClean="0"/>
              <a:t>not</a:t>
            </a:r>
            <a:r>
              <a:rPr lang="en-US" b="1" dirty="0" smtClean="0"/>
              <a:t> take a </a:t>
            </a:r>
            <a:r>
              <a:rPr lang="en-US" b="1" dirty="0" smtClean="0">
                <a:solidFill>
                  <a:srgbClr val="A6A6A6"/>
                </a:solidFill>
              </a:rPr>
              <a:t>predicate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6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 smtClean="0"/>
              <a:t>Jones </a:t>
            </a:r>
            <a:r>
              <a:rPr lang="en-US" b="1" i="1" dirty="0" smtClean="0"/>
              <a:t>passes</a:t>
            </a:r>
            <a:r>
              <a:rPr lang="en-US" i="1" dirty="0" smtClean="0"/>
              <a:t> the </a:t>
            </a:r>
            <a:r>
              <a:rPr lang="en-US" b="1" i="1" dirty="0" smtClean="0">
                <a:solidFill>
                  <a:srgbClr val="FF0000"/>
                </a:solidFill>
              </a:rPr>
              <a:t>ball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to </a:t>
            </a:r>
            <a:br>
              <a:rPr lang="en-US" i="1" dirty="0" smtClean="0"/>
            </a:br>
            <a:r>
              <a:rPr lang="en-US" b="1" i="1" dirty="0" smtClean="0">
                <a:solidFill>
                  <a:schemeClr val="accent1"/>
                </a:solidFill>
              </a:rPr>
              <a:t>Bradley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i="1" dirty="0" smtClean="0"/>
              <a:t>Bradley </a:t>
            </a:r>
            <a:r>
              <a:rPr lang="en-US" b="1" i="1" dirty="0" smtClean="0"/>
              <a:t>is dribbling </a:t>
            </a:r>
            <a:r>
              <a:rPr lang="en-US" i="1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ball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 smtClean="0"/>
              <a:t>the wrong </a:t>
            </a:r>
            <a:r>
              <a:rPr lang="en-US" b="1" i="1" dirty="0" smtClean="0">
                <a:solidFill>
                  <a:srgbClr val="FF0000"/>
                </a:solidFill>
              </a:rPr>
              <a:t>way</a:t>
            </a:r>
            <a:r>
              <a:rPr lang="en-US" i="1" dirty="0" smtClean="0"/>
              <a:t>.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8463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y-holding-a-book-and-walk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632" y="2226952"/>
            <a:ext cx="1914167" cy="46310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Clause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5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 </a:t>
            </a:r>
            <a:r>
              <a:rPr lang="en-US" b="1" dirty="0" smtClean="0">
                <a:solidFill>
                  <a:srgbClr val="BFBFBF"/>
                </a:solidFill>
              </a:rPr>
              <a:t>subject</a:t>
            </a:r>
            <a:r>
              <a:rPr lang="en-US" b="1" dirty="0" smtClean="0"/>
              <a:t> and a predicate working together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Bradley</a:t>
            </a:r>
            <a:r>
              <a:rPr lang="en-US" b="1" i="1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is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so dreamy.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i="1" dirty="0" smtClean="0">
                <a:solidFill>
                  <a:srgbClr val="BFBFBF"/>
                </a:solidFill>
              </a:rPr>
              <a:t>I</a:t>
            </a:r>
            <a:r>
              <a:rPr lang="en-US" i="1" dirty="0" smtClean="0"/>
              <a:t> just </a:t>
            </a:r>
            <a:r>
              <a:rPr lang="en-US" b="1" i="1" dirty="0" smtClean="0">
                <a:solidFill>
                  <a:srgbClr val="FF0000"/>
                </a:solidFill>
              </a:rPr>
              <a:t>love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how </a:t>
            </a:r>
            <a:r>
              <a:rPr lang="en-US" b="1" i="1" dirty="0" smtClean="0">
                <a:solidFill>
                  <a:srgbClr val="BFBFBF"/>
                </a:solidFill>
              </a:rPr>
              <a:t>he</a:t>
            </a:r>
            <a:r>
              <a:rPr lang="en-US" i="1" dirty="0" smtClean="0">
                <a:solidFill>
                  <a:srgbClr val="BFBFBF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walks</a:t>
            </a:r>
            <a:r>
              <a:rPr lang="en-US" i="1" dirty="0" smtClean="0"/>
              <a:t> to class.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9641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rector-yell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836" y="3648377"/>
            <a:ext cx="4652531" cy="32464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Compound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Predicate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When the same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subject</a:t>
            </a:r>
            <a:r>
              <a:rPr lang="en-US" b="1" dirty="0" smtClean="0"/>
              <a:t> takes two or more </a:t>
            </a:r>
            <a:r>
              <a:rPr lang="en-US" b="1" dirty="0" smtClean="0">
                <a:solidFill>
                  <a:schemeClr val="accent1"/>
                </a:solidFill>
              </a:rPr>
              <a:t>predicates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b="1" i="1" dirty="0" smtClean="0"/>
              <a:t>You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will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remember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your lines</a:t>
            </a:r>
            <a:br>
              <a:rPr lang="en-US" i="1" dirty="0" smtClean="0"/>
            </a:br>
            <a:r>
              <a:rPr lang="en-US" i="1" dirty="0" smtClean="0"/>
              <a:t>and </a:t>
            </a:r>
            <a:r>
              <a:rPr lang="en-US" b="1" i="1" dirty="0" smtClean="0">
                <a:solidFill>
                  <a:srgbClr val="FF0000"/>
                </a:solidFill>
              </a:rPr>
              <a:t>bring </a:t>
            </a:r>
            <a:r>
              <a:rPr lang="en-US" i="1" dirty="0" smtClean="0"/>
              <a:t>this scene to life,</a:t>
            </a:r>
            <a:br>
              <a:rPr lang="en-US" i="1" dirty="0" smtClean="0"/>
            </a:br>
            <a:r>
              <a:rPr lang="en-US" i="1" dirty="0" smtClean="0"/>
              <a:t>or </a:t>
            </a:r>
            <a:r>
              <a:rPr lang="en-US" b="1" i="1" dirty="0" smtClean="0"/>
              <a:t>I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will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hunt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you down and</a:t>
            </a:r>
            <a:br>
              <a:rPr lang="en-US" i="1" dirty="0" smtClean="0"/>
            </a:br>
            <a:r>
              <a:rPr lang="en-US" b="1" i="1" dirty="0" smtClean="0">
                <a:solidFill>
                  <a:srgbClr val="FF0000"/>
                </a:solidFill>
              </a:rPr>
              <a:t>destroy </a:t>
            </a:r>
            <a:r>
              <a:rPr lang="en-US" i="1" dirty="0" smtClean="0"/>
              <a:t>you.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7290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ildren-disguised-as-adul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346" y="2293822"/>
            <a:ext cx="2535654" cy="45641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Compound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Subject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Two or more </a:t>
            </a:r>
            <a:r>
              <a:rPr lang="en-US" b="1" dirty="0" smtClean="0">
                <a:solidFill>
                  <a:srgbClr val="FF0000"/>
                </a:solidFill>
              </a:rPr>
              <a:t>nouns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taking the same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predicate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smtClean="0"/>
              <a:t>or group of </a:t>
            </a:r>
            <a:r>
              <a:rPr lang="en-US" b="1" dirty="0" smtClean="0">
                <a:solidFill>
                  <a:srgbClr val="BFBFBF"/>
                </a:solidFill>
              </a:rPr>
              <a:t>predicates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800" b="1" i="1" dirty="0" smtClean="0"/>
              <a:t>Johnny</a:t>
            </a:r>
            <a:r>
              <a:rPr lang="en-US" sz="2800" i="1" dirty="0" smtClean="0"/>
              <a:t>, </a:t>
            </a:r>
            <a:r>
              <a:rPr lang="en-US" sz="2800" b="1" i="1" dirty="0" smtClean="0"/>
              <a:t>Jimmy</a:t>
            </a:r>
            <a:r>
              <a:rPr lang="en-US" sz="2800" i="1" dirty="0" smtClean="0"/>
              <a:t>, </a:t>
            </a:r>
            <a:r>
              <a:rPr lang="en-US" sz="2800" b="1" i="1" dirty="0" smtClean="0"/>
              <a:t>Timmy</a:t>
            </a:r>
            <a:r>
              <a:rPr lang="en-US" sz="2800" i="1" dirty="0" smtClean="0"/>
              <a:t>, </a:t>
            </a:r>
            <a:r>
              <a:rPr lang="en-US" sz="2800" b="1" i="1" dirty="0" smtClean="0"/>
              <a:t>Tommy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i="1" dirty="0" smtClean="0"/>
              <a:t>and </a:t>
            </a:r>
            <a:r>
              <a:rPr lang="en-US" sz="2800" b="1" i="1" dirty="0" smtClean="0"/>
              <a:t>Bobby</a:t>
            </a:r>
            <a:r>
              <a:rPr lang="en-US" sz="2800" i="1" dirty="0" smtClean="0"/>
              <a:t> </a:t>
            </a:r>
            <a:r>
              <a:rPr lang="en-US" sz="2800" b="1" i="1" dirty="0" smtClean="0">
                <a:solidFill>
                  <a:srgbClr val="BFBFBF"/>
                </a:solidFill>
              </a:rPr>
              <a:t>walked</a:t>
            </a:r>
            <a:r>
              <a:rPr lang="en-US" sz="2800" i="1" dirty="0" smtClean="0">
                <a:solidFill>
                  <a:srgbClr val="BFBFBF"/>
                </a:solidFill>
              </a:rPr>
              <a:t> </a:t>
            </a:r>
            <a:r>
              <a:rPr lang="en-US" sz="2800" i="1" dirty="0" smtClean="0"/>
              <a:t>to the ticket</a:t>
            </a:r>
            <a:br>
              <a:rPr lang="en-US" sz="2800" i="1" dirty="0" smtClean="0"/>
            </a:br>
            <a:r>
              <a:rPr lang="en-US" sz="2800" i="1" dirty="0" smtClean="0"/>
              <a:t>window at the movie theater.</a:t>
            </a:r>
          </a:p>
          <a:p>
            <a:pPr marL="0" indent="0">
              <a:buNone/>
            </a:pPr>
            <a:endParaRPr lang="en-US" sz="800" i="1" dirty="0" smtClean="0"/>
          </a:p>
          <a:p>
            <a:pPr marL="0" indent="0">
              <a:buNone/>
            </a:pPr>
            <a:r>
              <a:rPr lang="en-US" sz="2800" i="1" dirty="0" smtClean="0"/>
              <a:t>The </a:t>
            </a:r>
            <a:r>
              <a:rPr lang="en-US" sz="2800" b="1" i="1" dirty="0" smtClean="0">
                <a:solidFill>
                  <a:schemeClr val="accent1"/>
                </a:solidFill>
              </a:rPr>
              <a:t>ticket clerk </a:t>
            </a:r>
            <a:r>
              <a:rPr lang="en-US" sz="2800" i="1" dirty="0" smtClean="0"/>
              <a:t>and her </a:t>
            </a:r>
            <a:r>
              <a:rPr lang="en-US" sz="2800" b="1" i="1" dirty="0" smtClean="0">
                <a:solidFill>
                  <a:srgbClr val="FF0000"/>
                </a:solidFill>
              </a:rPr>
              <a:t>manager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en-US" sz="2800" b="1" i="1" dirty="0" smtClean="0">
                <a:solidFill>
                  <a:srgbClr val="BFBFBF"/>
                </a:solidFill>
              </a:rPr>
              <a:t>would</a:t>
            </a:r>
            <a:r>
              <a:rPr lang="en-US" sz="2800" i="1" dirty="0" smtClean="0">
                <a:solidFill>
                  <a:srgbClr val="BFBFBF"/>
                </a:solidFill>
              </a:rPr>
              <a:t> </a:t>
            </a:r>
            <a:r>
              <a:rPr lang="en-US" sz="2800" i="1" dirty="0" smtClean="0"/>
              <a:t>not </a:t>
            </a:r>
            <a:r>
              <a:rPr lang="en-US" sz="2800" b="1" i="1" dirty="0" smtClean="0">
                <a:solidFill>
                  <a:srgbClr val="BFBFBF"/>
                </a:solidFill>
              </a:rPr>
              <a:t>sell</a:t>
            </a:r>
            <a:r>
              <a:rPr lang="en-US" sz="2800" i="1" dirty="0" smtClean="0">
                <a:solidFill>
                  <a:srgbClr val="BFBFBF"/>
                </a:solidFill>
              </a:rPr>
              <a:t> </a:t>
            </a:r>
            <a:r>
              <a:rPr lang="en-US" sz="2800" i="1" dirty="0" smtClean="0"/>
              <a:t>them tickets to the </a:t>
            </a:r>
            <a:br>
              <a:rPr lang="en-US" sz="2800" i="1" dirty="0" smtClean="0"/>
            </a:br>
            <a:r>
              <a:rPr lang="en-US" sz="2800" i="1" dirty="0" smtClean="0"/>
              <a:t>R-rated movie.  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80174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ien-brain-guy-with-beak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596" y="2797493"/>
            <a:ext cx="3082220" cy="41157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Independent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Clause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 </a:t>
            </a:r>
            <a:r>
              <a:rPr lang="en-US" b="1" dirty="0" smtClean="0">
                <a:solidFill>
                  <a:srgbClr val="BFBFBF"/>
                </a:solidFill>
              </a:rPr>
              <a:t>subject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chemeClr val="accent1"/>
                </a:solidFill>
              </a:rPr>
              <a:t>predicate</a:t>
            </a:r>
            <a:r>
              <a:rPr lang="en-US" b="1" dirty="0" smtClean="0"/>
              <a:t> that work together and express a complete thought</a:t>
            </a:r>
            <a:endParaRPr lang="en-US" b="1" dirty="0" smtClean="0">
              <a:solidFill>
                <a:srgbClr val="BFBFBF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800" b="1" i="1" dirty="0" smtClean="0">
                <a:solidFill>
                  <a:srgbClr val="BFBFBF"/>
                </a:solidFill>
              </a:rPr>
              <a:t>Dr. Brain </a:t>
            </a:r>
            <a:r>
              <a:rPr lang="en-US" sz="2800" b="1" i="1" dirty="0" smtClean="0">
                <a:solidFill>
                  <a:srgbClr val="FF0000"/>
                </a:solidFill>
              </a:rPr>
              <a:t>developed </a:t>
            </a:r>
            <a:r>
              <a:rPr lang="en-US" sz="2800" i="1" dirty="0" smtClean="0"/>
              <a:t>a powerful</a:t>
            </a:r>
            <a:r>
              <a:rPr lang="en-US" sz="2800" i="1" dirty="0"/>
              <a:t> </a:t>
            </a:r>
            <a:r>
              <a:rPr lang="en-US" sz="2800" i="1" dirty="0" smtClean="0"/>
              <a:t>mind</a:t>
            </a:r>
            <a:br>
              <a:rPr lang="en-US" sz="2800" i="1" dirty="0" smtClean="0"/>
            </a:br>
            <a:r>
              <a:rPr lang="en-US" sz="2800" i="1" dirty="0" smtClean="0"/>
              <a:t>control serum. 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Dr. Brain </a:t>
            </a:r>
            <a:r>
              <a:rPr lang="en-US" sz="2800" b="1" i="1" dirty="0" smtClean="0">
                <a:solidFill>
                  <a:srgbClr val="FF0000"/>
                </a:solidFill>
              </a:rPr>
              <a:t>poisoned </a:t>
            </a:r>
            <a:r>
              <a:rPr lang="en-US" sz="2800" i="1" dirty="0" err="1" smtClean="0"/>
              <a:t>Cityville’s</a:t>
            </a:r>
            <a:r>
              <a:rPr lang="en-US" sz="2800" i="1" dirty="0" smtClean="0"/>
              <a:t> </a:t>
            </a:r>
            <a:br>
              <a:rPr lang="en-US" sz="2800" i="1" dirty="0" smtClean="0"/>
            </a:br>
            <a:r>
              <a:rPr lang="en-US" sz="2800" i="1" dirty="0" smtClean="0"/>
              <a:t>water supply with it.</a:t>
            </a:r>
          </a:p>
          <a:p>
            <a:pPr marL="0" indent="0">
              <a:buNone/>
            </a:pPr>
            <a:endParaRPr lang="en-US" sz="2800" i="1" dirty="0"/>
          </a:p>
          <a:p>
            <a:pPr marL="0" indent="0">
              <a:buNone/>
            </a:pP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04150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5454</TotalTime>
  <Words>354</Words>
  <Application>Microsoft Macintosh PowerPoint</Application>
  <PresentationFormat>On-screen Show (4:3)</PresentationFormat>
  <Paragraphs>117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erw</vt:lpstr>
      <vt:lpstr>Clauses</vt:lpstr>
      <vt:lpstr>Vocabulary for This Lesson</vt:lpstr>
      <vt:lpstr>Predicate</vt:lpstr>
      <vt:lpstr>Subject</vt:lpstr>
      <vt:lpstr>Object</vt:lpstr>
      <vt:lpstr>Clause</vt:lpstr>
      <vt:lpstr>Compound Predicate</vt:lpstr>
      <vt:lpstr>Compound Subject</vt:lpstr>
      <vt:lpstr>Independent Clause</vt:lpstr>
      <vt:lpstr>Dependent Clause</vt:lpstr>
      <vt:lpstr>Dependent Clauses Need An Independent Clause</vt:lpstr>
      <vt:lpstr>Sentences Can Have Many Clauses</vt:lpstr>
      <vt:lpstr>More Examples of Clauses</vt:lpstr>
      <vt:lpstr>More Examples of Clauses</vt:lpstr>
      <vt:lpstr>More Examples of Clauses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Clauses and Phrases</dc:title>
  <dc:creator>Don Morton</dc:creator>
  <cp:lastModifiedBy>Don Morton</cp:lastModifiedBy>
  <cp:revision>50</cp:revision>
  <dcterms:created xsi:type="dcterms:W3CDTF">2015-10-09T19:29:55Z</dcterms:created>
  <dcterms:modified xsi:type="dcterms:W3CDTF">2015-10-13T15:49:00Z</dcterms:modified>
</cp:coreProperties>
</file>