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2" r:id="rId6"/>
    <p:sldId id="265" r:id="rId7"/>
    <p:sldId id="264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4BCBF-85B8-024E-B956-061BB0962C88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1E22E-D0B1-1246-9949-54D748C8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19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0969-20C3-F544-B489-B12A82606E7E}" type="datetimeFigureOut">
              <a:rPr lang="en-US" smtClean="0"/>
              <a:t>10/27/15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9270-146C-FF49-BCA5-9DFC2EC52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Action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Verbs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b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5400" b="1" dirty="0" smtClean="0">
                <a:latin typeface="Arial"/>
                <a:cs typeface="Arial"/>
              </a:rPr>
              <a:t>&amp; 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Verbs </a:t>
            </a:r>
            <a:r>
              <a:rPr lang="en-US" sz="5400" b="1" dirty="0" smtClean="0">
                <a:latin typeface="Arial"/>
                <a:cs typeface="Arial"/>
              </a:rPr>
              <a:t>of</a:t>
            </a:r>
            <a:r>
              <a:rPr lang="en-US" sz="5400" b="1" dirty="0" smtClean="0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Being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1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8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-skat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833" y="2416838"/>
            <a:ext cx="2931166" cy="4441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588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Verbs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373"/>
            <a:ext cx="8229600" cy="56796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Arial"/>
                <a:cs typeface="Arial"/>
              </a:rPr>
              <a:t>Express an action or a state of being</a:t>
            </a:r>
          </a:p>
          <a:p>
            <a:pPr marL="0" indent="0">
              <a:buNone/>
            </a:pPr>
            <a:r>
              <a:rPr lang="en-US" dirty="0" smtClean="0">
                <a:latin typeface="Arial"/>
                <a:cs typeface="Arial"/>
              </a:rPr>
              <a:t>Every sentence has one.</a:t>
            </a:r>
          </a:p>
          <a:p>
            <a:pPr marL="0" indent="0">
              <a:buNone/>
            </a:pPr>
            <a:endParaRPr lang="en-US" sz="22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900" b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skate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 smtClean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She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skates</a:t>
            </a:r>
            <a:r>
              <a:rPr lang="en-US" sz="2400" b="1" i="1" dirty="0" smtClean="0">
                <a:latin typeface="Arial"/>
                <a:cs typeface="Arial"/>
              </a:rPr>
              <a:t>.</a:t>
            </a:r>
            <a:endParaRPr lang="en-US" b="1" i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throws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The pitcher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throws</a:t>
            </a:r>
            <a:r>
              <a:rPr lang="en-US" sz="24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i="1" dirty="0" smtClean="0">
                <a:latin typeface="Arial"/>
                <a:cs typeface="Arial"/>
              </a:rPr>
              <a:t>the ball.</a:t>
            </a:r>
            <a:endParaRPr lang="en-US" i="1" dirty="0" smtClean="0">
              <a:latin typeface="Arial"/>
              <a:cs typeface="Arial"/>
            </a:endParaRPr>
          </a:p>
          <a:p>
            <a:r>
              <a:rPr lang="en-US" sz="3000" b="1" i="1" dirty="0" smtClean="0">
                <a:latin typeface="Arial"/>
                <a:cs typeface="Arial"/>
              </a:rPr>
              <a:t>goes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He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goes</a:t>
            </a:r>
            <a:r>
              <a:rPr lang="en-US" sz="24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i="1" dirty="0" smtClean="0">
                <a:latin typeface="Arial"/>
                <a:cs typeface="Arial"/>
              </a:rPr>
              <a:t>to school.</a:t>
            </a:r>
            <a:endParaRPr lang="en-US" i="1" dirty="0" smtClean="0">
              <a:latin typeface="Arial"/>
              <a:cs typeface="Arial"/>
            </a:endParaRPr>
          </a:p>
          <a:p>
            <a:r>
              <a:rPr lang="en-US" sz="3000" b="1" i="1" dirty="0">
                <a:latin typeface="Arial"/>
                <a:cs typeface="Arial"/>
              </a:rPr>
              <a:t>w</a:t>
            </a:r>
            <a:r>
              <a:rPr lang="en-US" sz="3000" b="1" i="1" dirty="0" smtClean="0">
                <a:latin typeface="Arial"/>
                <a:cs typeface="Arial"/>
              </a:rPr>
              <a:t>as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i="1" dirty="0">
                <a:latin typeface="Arial"/>
                <a:cs typeface="Arial"/>
              </a:rPr>
              <a:t>	</a:t>
            </a:r>
            <a:r>
              <a:rPr lang="en-US" sz="2400" i="1" dirty="0" smtClean="0">
                <a:latin typeface="Arial"/>
                <a:cs typeface="Arial"/>
              </a:rPr>
              <a:t>She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  <a:cs typeface="Arial"/>
              </a:rPr>
              <a:t>was</a:t>
            </a:r>
            <a:r>
              <a:rPr lang="en-US" sz="2400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400" i="1" dirty="0" smtClean="0">
                <a:latin typeface="Arial"/>
                <a:cs typeface="Arial"/>
              </a:rPr>
              <a:t>sad.</a:t>
            </a: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3600" b="1" dirty="0">
              <a:latin typeface="Arial"/>
              <a:cs typeface="Arial"/>
            </a:endParaRPr>
          </a:p>
        </p:txBody>
      </p:sp>
      <p:pic>
        <p:nvPicPr>
          <p:cNvPr id="8" name="Picture 7" descr="pitcher-throwing-b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431" y="2522686"/>
            <a:ext cx="3784087" cy="4194185"/>
          </a:xfrm>
          <a:prstGeom prst="rect">
            <a:avLst/>
          </a:prstGeom>
        </p:spPr>
      </p:pic>
      <p:pic>
        <p:nvPicPr>
          <p:cNvPr id="10" name="Picture 9" descr="boy-walking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995" y="2522686"/>
            <a:ext cx="2395804" cy="4053052"/>
          </a:xfrm>
          <a:prstGeom prst="rect">
            <a:avLst/>
          </a:prstGeom>
        </p:spPr>
      </p:pic>
      <p:pic>
        <p:nvPicPr>
          <p:cNvPr id="11" name="Picture 10" descr="girl-crying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409" y="2522686"/>
            <a:ext cx="2148389" cy="433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8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layer-catches-a-b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88" y="2288224"/>
            <a:ext cx="2934812" cy="4569776"/>
          </a:xfrm>
          <a:prstGeom prst="rect">
            <a:avLst/>
          </a:prstGeom>
        </p:spPr>
      </p:pic>
      <p:pic>
        <p:nvPicPr>
          <p:cNvPr id="5" name="Picture 4" descr="boy-reading-m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106" y="2343167"/>
            <a:ext cx="2793694" cy="4426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Action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6" name="Picture 5" descr="girl-skating-on-i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3106" y="2593251"/>
            <a:ext cx="3080096" cy="42647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Words that express actions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i="1" dirty="0" smtClean="0"/>
              <a:t>Emilio </a:t>
            </a:r>
            <a:r>
              <a:rPr lang="en-US" b="1" i="1" dirty="0" smtClean="0">
                <a:solidFill>
                  <a:schemeClr val="accent1"/>
                </a:solidFill>
              </a:rPr>
              <a:t>caught</a:t>
            </a:r>
            <a:r>
              <a:rPr lang="en-US" i="1" dirty="0" smtClean="0"/>
              <a:t> the ball.</a:t>
            </a:r>
          </a:p>
          <a:p>
            <a:pPr marL="0" indent="0">
              <a:buNone/>
            </a:pPr>
            <a:r>
              <a:rPr lang="en-US" i="1" dirty="0" smtClean="0"/>
              <a:t>Bobby </a:t>
            </a:r>
            <a:r>
              <a:rPr lang="en-US" b="1" i="1" dirty="0" smtClean="0">
                <a:solidFill>
                  <a:srgbClr val="FF0000"/>
                </a:solidFill>
              </a:rPr>
              <a:t>studies </a:t>
            </a:r>
            <a:r>
              <a:rPr lang="en-US" i="1" dirty="0" smtClean="0"/>
              <a:t>the map.</a:t>
            </a:r>
          </a:p>
          <a:p>
            <a:pPr marL="0" indent="0">
              <a:buNone/>
            </a:pPr>
            <a:r>
              <a:rPr lang="en-US" i="1" dirty="0" smtClean="0"/>
              <a:t>Felicia </a:t>
            </a:r>
            <a:r>
              <a:rPr lang="en-US" b="1" i="1" dirty="0" smtClean="0">
                <a:solidFill>
                  <a:srgbClr val="FF0000"/>
                </a:solidFill>
              </a:rPr>
              <a:t>skated </a:t>
            </a:r>
            <a:r>
              <a:rPr lang="en-US" i="1" dirty="0" smtClean="0"/>
              <a:t>at the ice rink.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0067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il-ri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644" y="3245973"/>
            <a:ext cx="3770356" cy="4088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of</a:t>
            </a:r>
            <a:r>
              <a:rPr lang="en-US" b="1" dirty="0" smtClean="0">
                <a:solidFill>
                  <a:srgbClr val="FF0000"/>
                </a:solidFill>
              </a:rPr>
              <a:t> Being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7" descr="football-play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663" y="1143000"/>
            <a:ext cx="2705100" cy="5715000"/>
          </a:xfrm>
          <a:prstGeom prst="rect">
            <a:avLst/>
          </a:prstGeom>
        </p:spPr>
      </p:pic>
      <p:pic>
        <p:nvPicPr>
          <p:cNvPr id="9" name="Picture 8" descr="girl-think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663" y="1539191"/>
            <a:ext cx="2394405" cy="505860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Express a state of </a:t>
            </a:r>
            <a:r>
              <a:rPr lang="en-US" b="1" dirty="0" smtClean="0">
                <a:solidFill>
                  <a:schemeClr val="accent1"/>
                </a:solidFill>
              </a:rPr>
              <a:t>be</a:t>
            </a:r>
            <a:r>
              <a:rPr lang="en-US" b="1" dirty="0" smtClean="0"/>
              <a:t>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i="1" dirty="0"/>
              <a:t>Jamie </a:t>
            </a:r>
            <a:r>
              <a:rPr lang="en-US" b="1" i="1" dirty="0">
                <a:solidFill>
                  <a:srgbClr val="FF0000"/>
                </a:solidFill>
              </a:rPr>
              <a:t>was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/>
              <a:t>curious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Dr. Evil’s secret lair </a:t>
            </a:r>
            <a:r>
              <a:rPr lang="en-US" b="1" i="1" dirty="0" smtClean="0">
                <a:solidFill>
                  <a:srgbClr val="FF0000"/>
                </a:solidFill>
              </a:rPr>
              <a:t>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on</a:t>
            </a:r>
            <a:br>
              <a:rPr lang="en-US" i="1" dirty="0" smtClean="0"/>
            </a:br>
            <a:r>
              <a:rPr lang="en-US" i="1" dirty="0" smtClean="0"/>
              <a:t>an oil rig deep at sea.</a:t>
            </a:r>
          </a:p>
          <a:p>
            <a:pPr marL="0" indent="0">
              <a:buNone/>
            </a:pPr>
            <a:r>
              <a:rPr lang="en-US" i="1" dirty="0" smtClean="0"/>
              <a:t>Football </a:t>
            </a:r>
            <a:r>
              <a:rPr lang="en-US" b="1" i="1" dirty="0" smtClean="0">
                <a:solidFill>
                  <a:srgbClr val="FF0000"/>
                </a:solidFill>
              </a:rPr>
              <a:t>can be </a:t>
            </a:r>
            <a:r>
              <a:rPr lang="en-US" i="1" dirty="0" smtClean="0"/>
              <a:t>dangerous.</a:t>
            </a:r>
          </a:p>
        </p:txBody>
      </p:sp>
    </p:spTree>
    <p:extLst>
      <p:ext uri="{BB962C8B-B14F-4D97-AF65-F5344CB8AC3E}">
        <p14:creationId xmlns:p14="http://schemas.microsoft.com/office/powerpoint/2010/main" val="191229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Forms</a:t>
            </a:r>
            <a:r>
              <a:rPr lang="en-US" b="1" dirty="0" smtClean="0"/>
              <a:t> of </a:t>
            </a:r>
            <a:r>
              <a:rPr lang="en-US" b="1" i="1" dirty="0" smtClean="0">
                <a:solidFill>
                  <a:srgbClr val="FF0000"/>
                </a:solidFill>
              </a:rPr>
              <a:t>Be</a:t>
            </a:r>
            <a:endParaRPr lang="en-US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37631"/>
              </p:ext>
            </p:extLst>
          </p:nvPr>
        </p:nvGraphicFramePr>
        <p:xfrm>
          <a:off x="457200" y="2663815"/>
          <a:ext cx="8229600" cy="1534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0"/>
              </a:tblGrid>
              <a:tr h="1534780">
                <a:tc>
                  <a:txBody>
                    <a:bodyPr/>
                    <a:lstStyle/>
                    <a:p>
                      <a:r>
                        <a:rPr lang="en-US" sz="3200" b="0" dirty="0" smtClean="0"/>
                        <a:t>Am, is, are,</a:t>
                      </a:r>
                      <a:r>
                        <a:rPr lang="en-US" sz="3200" b="0" baseline="0" dirty="0" smtClean="0"/>
                        <a:t> was, were, be, being, been, has, have, had, will be, has been</a:t>
                      </a:r>
                      <a:endParaRPr lang="en-US" sz="32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1"/>
            <a:ext cx="8229600" cy="869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b="1" i="1" dirty="0" smtClean="0"/>
              <a:t>Be </a:t>
            </a:r>
            <a:r>
              <a:rPr lang="en-US" b="1" dirty="0" smtClean="0"/>
              <a:t>changes based on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  <a:r>
              <a:rPr lang="en-US" b="1" dirty="0" smtClean="0"/>
              <a:t> &amp;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perspective</a:t>
            </a:r>
            <a:r>
              <a:rPr lang="en-US" b="1" dirty="0" smtClean="0"/>
              <a:t>.</a:t>
            </a:r>
            <a:endParaRPr lang="en-US" b="1" i="1" dirty="0" smtClean="0"/>
          </a:p>
          <a:p>
            <a:pPr marL="0" indent="0">
              <a:buFont typeface="Arial"/>
              <a:buNone/>
            </a:pPr>
            <a:endParaRPr lang="en-US" b="1" dirty="0"/>
          </a:p>
          <a:p>
            <a:pPr marL="0" indent="0">
              <a:buFont typeface="Arial"/>
              <a:buNone/>
            </a:pPr>
            <a:endParaRPr lang="en-US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621983"/>
            <a:ext cx="8229600" cy="2081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 </a:t>
            </a:r>
            <a:r>
              <a:rPr lang="en-US" b="1" i="1" dirty="0" smtClean="0">
                <a:solidFill>
                  <a:srgbClr val="FF0000"/>
                </a:solidFill>
              </a:rPr>
              <a:t>am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[He, She, It] </a:t>
            </a:r>
            <a:r>
              <a:rPr lang="en-US" b="1" i="1" dirty="0" smtClean="0">
                <a:solidFill>
                  <a:schemeClr val="accent1"/>
                </a:solidFill>
              </a:rPr>
              <a:t>is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[You, They, We] </a:t>
            </a:r>
            <a:r>
              <a:rPr lang="en-US" b="1" i="1" dirty="0" smtClean="0">
                <a:solidFill>
                  <a:srgbClr val="FF0000"/>
                </a:solidFill>
              </a:rPr>
              <a:t>are</a:t>
            </a:r>
            <a:r>
              <a:rPr lang="en-US" b="1" dirty="0" smtClean="0"/>
              <a:t>. </a:t>
            </a:r>
          </a:p>
          <a:p>
            <a:pPr marL="0" indent="0">
              <a:buFont typeface="Arial"/>
              <a:buNone/>
            </a:pPr>
            <a:endParaRPr lang="en-US" b="1" dirty="0"/>
          </a:p>
          <a:p>
            <a:pPr marL="0" indent="0">
              <a:buFont typeface="Arial"/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6758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ot-dog-dog-eating-a-hot-do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99" y="2713856"/>
            <a:ext cx="3738939" cy="41441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rgbClr val="FF0000"/>
                </a:solidFill>
              </a:rPr>
              <a:t>Action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Verbs </a:t>
            </a:r>
            <a:r>
              <a:rPr lang="en-US" b="1" dirty="0" smtClean="0">
                <a:solidFill>
                  <a:srgbClr val="000000"/>
                </a:solidFill>
              </a:rPr>
              <a:t>of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Being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The hot dog dog loves hot dogs.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dirty="0" smtClean="0">
                <a:solidFill>
                  <a:schemeClr val="accent1"/>
                </a:solidFill>
              </a:rPr>
              <a:t>verb</a:t>
            </a:r>
            <a:r>
              <a:rPr lang="en-US" sz="2800" b="1" dirty="0" smtClean="0"/>
              <a:t> in the above </a:t>
            </a:r>
            <a:br>
              <a:rPr lang="en-US" sz="2800" b="1" dirty="0" smtClean="0"/>
            </a:br>
            <a:r>
              <a:rPr lang="en-US" sz="2800" b="1" dirty="0" smtClean="0"/>
              <a:t>sentence?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chemeClr val="accent1"/>
                </a:solidFill>
              </a:rPr>
              <a:t>loves </a:t>
            </a:r>
            <a:endParaRPr lang="en-US" sz="40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86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rgbClr val="FF0000"/>
                </a:solidFill>
              </a:rPr>
              <a:t>Action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Verbs </a:t>
            </a:r>
            <a:r>
              <a:rPr lang="en-US" b="1" dirty="0" smtClean="0">
                <a:solidFill>
                  <a:srgbClr val="000000"/>
                </a:solidFill>
              </a:rPr>
              <a:t>of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Being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Claude moved and grooved</a:t>
            </a:r>
            <a:br>
              <a:rPr lang="en-US" b="1" i="1" dirty="0" smtClean="0">
                <a:solidFill>
                  <a:srgbClr val="000000"/>
                </a:solidFill>
              </a:rPr>
            </a:br>
            <a:r>
              <a:rPr lang="en-US" b="1" i="1" dirty="0" smtClean="0">
                <a:solidFill>
                  <a:srgbClr val="000000"/>
                </a:solidFill>
              </a:rPr>
              <a:t>on the dance floor.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dirty="0" smtClean="0">
                <a:solidFill>
                  <a:schemeClr val="accent1"/>
                </a:solidFill>
              </a:rPr>
              <a:t>verb</a:t>
            </a:r>
            <a:r>
              <a:rPr lang="en-US" sz="2800" b="1" dirty="0" smtClean="0"/>
              <a:t> in </a:t>
            </a:r>
            <a:r>
              <a:rPr lang="en-US" sz="2800" b="1" smtClean="0"/>
              <a:t>the </a:t>
            </a:r>
            <a:r>
              <a:rPr lang="en-US" sz="2800" b="1" smtClean="0"/>
              <a:t>above</a:t>
            </a:r>
            <a:br>
              <a:rPr lang="en-US" sz="2800" b="1" smtClean="0"/>
            </a:br>
            <a:r>
              <a:rPr lang="en-US" sz="2800" b="1" smtClean="0"/>
              <a:t>sentence</a:t>
            </a:r>
            <a:r>
              <a:rPr lang="en-US" sz="2800" b="1" dirty="0" smtClean="0"/>
              <a:t>?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moved </a:t>
            </a:r>
            <a:r>
              <a:rPr lang="en-US" sz="3600" b="1" dirty="0" smtClean="0"/>
              <a:t>and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</a:rPr>
              <a:t>grooved</a:t>
            </a:r>
            <a:endParaRPr lang="en-US" sz="40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5" name="Picture 4" descr="dancing-ma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008" y="2235780"/>
            <a:ext cx="2701431" cy="462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lf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361" y="2746227"/>
            <a:ext cx="1944319" cy="40695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More Examples of </a:t>
            </a:r>
            <a:r>
              <a:rPr lang="en-US" b="1" dirty="0" smtClean="0">
                <a:solidFill>
                  <a:srgbClr val="FF0000"/>
                </a:solidFill>
              </a:rPr>
              <a:t>Action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Verbs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Verbs </a:t>
            </a:r>
            <a:r>
              <a:rPr lang="en-US" b="1" dirty="0" smtClean="0">
                <a:solidFill>
                  <a:srgbClr val="000000"/>
                </a:solidFill>
              </a:rPr>
              <a:t>of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Being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6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000000"/>
                </a:solidFill>
              </a:rPr>
              <a:t>Terry </a:t>
            </a:r>
            <a:r>
              <a:rPr lang="en-US" b="1" i="1" dirty="0" smtClean="0">
                <a:solidFill>
                  <a:schemeClr val="tx2"/>
                </a:solidFill>
              </a:rPr>
              <a:t>is </a:t>
            </a:r>
            <a:r>
              <a:rPr lang="en-US" b="1" i="1" dirty="0" smtClean="0">
                <a:solidFill>
                  <a:srgbClr val="000000"/>
                </a:solidFill>
              </a:rPr>
              <a:t>an amazing golfer.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dirty="0" smtClean="0">
                <a:solidFill>
                  <a:schemeClr val="accent1"/>
                </a:solidFill>
              </a:rPr>
              <a:t>verb</a:t>
            </a:r>
            <a:r>
              <a:rPr lang="en-US" sz="2800" b="1" dirty="0" smtClean="0"/>
              <a:t> in the above sentence?</a:t>
            </a: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is</a:t>
            </a:r>
            <a:endParaRPr lang="en-US" sz="40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46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Verbs </a:t>
            </a:r>
            <a:r>
              <a:rPr lang="en-US" dirty="0" smtClean="0"/>
              <a:t>show actions or states of being.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Action </a:t>
            </a:r>
            <a:r>
              <a:rPr lang="en-US" dirty="0" smtClean="0"/>
              <a:t>verbs are things that you can do.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Verbs of Being </a:t>
            </a:r>
            <a:r>
              <a:rPr lang="en-US" dirty="0" smtClean="0"/>
              <a:t>are forms of be.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Am</a:t>
            </a:r>
            <a:r>
              <a:rPr lang="en-US" sz="2800" dirty="0"/>
              <a:t>, is, are, was, were, be, being, been, has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 smtClean="0"/>
              <a:t>	have</a:t>
            </a:r>
            <a:r>
              <a:rPr lang="en-US" sz="2800" dirty="0"/>
              <a:t>, had, will be, has been</a:t>
            </a:r>
          </a:p>
        </p:txBody>
      </p:sp>
    </p:spTree>
    <p:extLst>
      <p:ext uri="{BB962C8B-B14F-4D97-AF65-F5344CB8AC3E}">
        <p14:creationId xmlns:p14="http://schemas.microsoft.com/office/powerpoint/2010/main" val="98911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1969</TotalTime>
  <Words>211</Words>
  <Application>Microsoft Macintosh PowerPoint</Application>
  <PresentationFormat>On-screen Show (4:3)</PresentationFormat>
  <Paragraphs>69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Action Verbs  &amp; Verbs of Being</vt:lpstr>
      <vt:lpstr>Verbs</vt:lpstr>
      <vt:lpstr>Action Verbs</vt:lpstr>
      <vt:lpstr>Verbs of Being</vt:lpstr>
      <vt:lpstr>Forms of Be</vt:lpstr>
      <vt:lpstr>More Examples of Action Verbs and Verbs of Being</vt:lpstr>
      <vt:lpstr>More Examples of Action Verbs and Verbs of Being</vt:lpstr>
      <vt:lpstr>More Examples of Action Verbs and Verbs of Being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Verbs  &amp; Verbs of Being</dc:title>
  <dc:creator>Don Morton</dc:creator>
  <cp:lastModifiedBy>Don Morton</cp:lastModifiedBy>
  <cp:revision>33</cp:revision>
  <dcterms:created xsi:type="dcterms:W3CDTF">2015-09-15T16:53:24Z</dcterms:created>
  <dcterms:modified xsi:type="dcterms:W3CDTF">2015-10-27T17:01:06Z</dcterms:modified>
</cp:coreProperties>
</file>