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4.xml" ContentType="application/vnd.openxmlformats-officedocument.presentationml.notesSlide+xml"/>
  <Override PartName="/ppt/media/audio3.bin" ContentType="audio/unknown"/>
  <Override PartName="/ppt/media/audio4.bin" ContentType="audio/unknown"/>
  <Override PartName="/ppt/notesSlides/notesSlide5.xml" ContentType="application/vnd.openxmlformats-officedocument.presentationml.notesSlide+xml"/>
  <Override PartName="/ppt/media/audio5.bin" ContentType="audio/unknown"/>
  <Override PartName="/ppt/media/audio6.bin" ContentType="audio/unknown"/>
  <Override PartName="/ppt/notesSlides/notesSlide6.xml" ContentType="application/vnd.openxmlformats-officedocument.presentationml.notesSlide+xml"/>
  <Override PartName="/ppt/media/audio7.bin" ContentType="audio/unknown"/>
  <Override PartName="/ppt/media/audio8.bin" ContentType="audio/unknown"/>
  <Override PartName="/ppt/notesSlides/notesSlide7.xml" ContentType="application/vnd.openxmlformats-officedocument.presentationml.notesSlide+xml"/>
  <Override PartName="/ppt/media/audio9.bin" ContentType="audio/unknown"/>
  <Override PartName="/ppt/media/audio10.bin" ContentType="audio/unknown"/>
  <Override PartName="/ppt/notesSlides/notesSlide8.xml" ContentType="application/vnd.openxmlformats-officedocument.presentationml.notesSlide+xml"/>
  <Override PartName="/ppt/media/audio11.bin" ContentType="audio/unknown"/>
  <Override PartName="/ppt/media/audio12.bin" ContentType="audio/unknown"/>
  <Override PartName="/ppt/notesSlides/notesSlide9.xml" ContentType="application/vnd.openxmlformats-officedocument.presentationml.notesSlide+xml"/>
  <Override PartName="/ppt/media/audio13.bin" ContentType="audio/unknown"/>
  <Override PartName="/ppt/media/audio14.bin" ContentType="audio/unknown"/>
  <Override PartName="/ppt/notesSlides/notesSlide10.xml" ContentType="application/vnd.openxmlformats-officedocument.presentationml.notesSlide+xml"/>
  <Override PartName="/ppt/media/audio15.bin" ContentType="audio/unknown"/>
  <Override PartName="/ppt/media/audio16.bin" ContentType="audio/unknown"/>
  <Override PartName="/ppt/media/audio17.bin" ContentType="audio/unknown"/>
  <Override PartName="/ppt/media/audio18.bin" ContentType="audio/unknown"/>
  <Override PartName="/ppt/media/audio19.bin" ContentType="audio/unknown"/>
  <Override PartName="/ppt/media/audio20.bin" ContentType="audio/unknown"/>
  <Override PartName="/ppt/media/audio2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09063-4B36-284D-B67E-FE00DE637026}" type="datetimeFigureOut">
              <a:rPr lang="en-US" smtClean="0"/>
              <a:t>11/6/15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292D6-0017-BD42-961B-94E73C0CC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59DFC-02BB-A44F-878E-0F98375209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2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1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4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1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6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292D6-0017-BD42-961B-94E73C0CCC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4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6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3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3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9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50DE7-8201-6547-B2FB-56DC8DF5F3AB}" type="datetimeFigureOut">
              <a:rPr lang="en-US" smtClean="0"/>
              <a:t>11/6/15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8EFBA-D7B8-B341-9B3F-FBD4F6FEB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bin"/><Relationship Id="rId4" Type="http://schemas.openxmlformats.org/officeDocument/2006/relationships/audio" Target="../media/audio16.bin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bin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7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9.bin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0.bin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1.bin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audio" Target="../media/audio4.bin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bin"/><Relationship Id="rId4" Type="http://schemas.openxmlformats.org/officeDocument/2006/relationships/audio" Target="../media/audio6.bin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bin"/><Relationship Id="rId4" Type="http://schemas.openxmlformats.org/officeDocument/2006/relationships/audio" Target="../media/audio8.bin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bin"/><Relationship Id="rId4" Type="http://schemas.openxmlformats.org/officeDocument/2006/relationships/audio" Target="../media/audio10.bin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bin"/><Relationship Id="rId4" Type="http://schemas.openxmlformats.org/officeDocument/2006/relationships/audio" Target="../media/audio12.bin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bin"/><Relationship Id="rId4" Type="http://schemas.openxmlformats.org/officeDocument/2006/relationships/audio" Target="../media/audio14.bin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250" y="784880"/>
            <a:ext cx="7236596" cy="23199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solidFill>
                  <a:srgbClr val="BFBFBF"/>
                </a:solidFill>
                <a:latin typeface="Arial"/>
                <a:cs typeface="Arial"/>
              </a:rPr>
              <a:t>Types</a:t>
            </a: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5400" b="1" dirty="0" smtClean="0">
                <a:latin typeface="Arial"/>
                <a:cs typeface="Arial"/>
              </a:rPr>
              <a:t>of</a:t>
            </a: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b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Pronouns</a:t>
            </a:r>
            <a:endParaRPr lang="en-US" sz="5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ice-man-about-to-draw-weap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14" y="3181684"/>
            <a:ext cx="2773175" cy="3703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Indefinite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Take the place of </a:t>
            </a:r>
            <a:r>
              <a:rPr lang="en-US" b="1" dirty="0" smtClean="0"/>
              <a:t>unspecified nouns</a:t>
            </a:r>
            <a:endParaRPr lang="en-US" b="1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Indefinite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Another, all, any, anybody, anyone, anything, both, each, </a:t>
            </a:r>
            <a:br>
              <a:rPr lang="en-US" sz="2200" dirty="0" smtClean="0"/>
            </a:br>
            <a:r>
              <a:rPr lang="en-US" sz="2200" dirty="0" smtClean="0"/>
              <a:t>either, enough, everybody, everyone, everything, few, </a:t>
            </a:r>
            <a:br>
              <a:rPr lang="en-US" sz="2200" dirty="0" smtClean="0"/>
            </a:br>
            <a:r>
              <a:rPr lang="en-US" sz="2200" dirty="0" smtClean="0"/>
              <a:t>fewer, less, little, many, more, most, much, neither,</a:t>
            </a:r>
            <a:br>
              <a:rPr lang="en-US" sz="2200" dirty="0" smtClean="0"/>
            </a:br>
            <a:r>
              <a:rPr lang="en-US" sz="2200" dirty="0" smtClean="0"/>
              <a:t>none, nothing, one, other, others, several, some, </a:t>
            </a:r>
            <a:br>
              <a:rPr lang="en-US" sz="2200" dirty="0" smtClean="0"/>
            </a:br>
            <a:r>
              <a:rPr lang="en-US" sz="2200" dirty="0" smtClean="0"/>
              <a:t>somebody, someone, something, such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i="1" dirty="0" smtClean="0"/>
              <a:t>Office Ramirez heard </a:t>
            </a:r>
            <a:r>
              <a:rPr lang="en-US" sz="2800" b="1" i="1" dirty="0" smtClean="0">
                <a:solidFill>
                  <a:srgbClr val="FF0000"/>
                </a:solidFill>
              </a:rPr>
              <a:t>something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/>
              <a:t>moving</a:t>
            </a:r>
            <a:br>
              <a:rPr lang="en-US" sz="2800" i="1" dirty="0" smtClean="0"/>
            </a:br>
            <a:r>
              <a:rPr lang="en-US" sz="2800" i="1" dirty="0" smtClean="0"/>
              <a:t>behind the dumpster.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9734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9-another-any-each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per-narrator-12-something-behind-the-dump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asure-chest-with-octop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4" y="3465630"/>
            <a:ext cx="4170946" cy="3392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Interrogative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Take the place of things</a:t>
            </a:r>
            <a:endParaRPr lang="en-US" b="1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Interrogative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Who, whom, what, which, whose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b="1" i="1" dirty="0" smtClean="0">
                <a:solidFill>
                  <a:srgbClr val="FF0000"/>
                </a:solidFill>
              </a:rPr>
              <a:t>What</a:t>
            </a:r>
            <a:r>
              <a:rPr lang="en-US" sz="2800" i="1" dirty="0" smtClean="0"/>
              <a:t>’s inside of that</a:t>
            </a:r>
            <a:br>
              <a:rPr lang="en-US" sz="2800" i="1" dirty="0" smtClean="0"/>
            </a:br>
            <a:r>
              <a:rPr lang="en-US" sz="2800" i="1" dirty="0" smtClean="0"/>
              <a:t>treasure chest?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0050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-voice-11-relative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rate-02-whats-inside-the-ch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lf-in-sheeps-cloth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62" y="3021262"/>
            <a:ext cx="3836737" cy="3836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30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The wolf covered himself in sheepskin and attempted to sneak into the shepherd's flock.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3000" dirty="0" smtClean="0"/>
              <a:t>Which word is a </a:t>
            </a:r>
            <a:r>
              <a:rPr lang="en-US" sz="3000" b="1" dirty="0" smtClean="0">
                <a:solidFill>
                  <a:schemeClr val="accent1"/>
                </a:solidFill>
              </a:rPr>
              <a:t>pronoun</a:t>
            </a:r>
            <a:r>
              <a:rPr lang="en-US" sz="3000" dirty="0" smtClean="0">
                <a:solidFill>
                  <a:schemeClr val="accent1"/>
                </a:solidFill>
              </a:rPr>
              <a:t> </a:t>
            </a:r>
            <a:r>
              <a:rPr lang="en-US" sz="3000" dirty="0" smtClean="0"/>
              <a:t>in</a:t>
            </a:r>
            <a:br>
              <a:rPr lang="en-US" sz="3000" dirty="0" smtClean="0"/>
            </a:br>
            <a:r>
              <a:rPr lang="en-US" sz="3000" dirty="0" smtClean="0"/>
              <a:t>the above sentence? What </a:t>
            </a:r>
            <a:br>
              <a:rPr lang="en-US" sz="3000" dirty="0" smtClean="0"/>
            </a:br>
            <a:r>
              <a:rPr lang="en-US" sz="3000" b="1" dirty="0" smtClean="0"/>
              <a:t>type of </a:t>
            </a:r>
            <a:r>
              <a:rPr lang="en-US" sz="3000" b="1" dirty="0" smtClean="0">
                <a:solidFill>
                  <a:srgbClr val="FF0000"/>
                </a:solidFill>
              </a:rPr>
              <a:t>pronoun</a:t>
            </a:r>
            <a:r>
              <a:rPr lang="en-US" sz="3000" b="1" dirty="0" smtClean="0"/>
              <a:t> </a:t>
            </a:r>
            <a:r>
              <a:rPr lang="en-US" sz="3000" dirty="0" smtClean="0"/>
              <a:t>is it?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himself</a:t>
            </a:r>
            <a:r>
              <a:rPr lang="en-US" b="1" i="1" dirty="0" smtClean="0"/>
              <a:t> /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reflexive</a:t>
            </a:r>
            <a:endParaRPr lang="en-US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arrator-female-10-sneak-into-the-f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y-pain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19" y="2860844"/>
            <a:ext cx="4285180" cy="4018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30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Jean Paul is going to paint something that will revolutionize the art world.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3000" dirty="0" smtClean="0"/>
              <a:t>Which word is a </a:t>
            </a:r>
            <a:r>
              <a:rPr lang="en-US" sz="3000" b="1" dirty="0" smtClean="0">
                <a:solidFill>
                  <a:schemeClr val="accent1"/>
                </a:solidFill>
              </a:rPr>
              <a:t>pronoun</a:t>
            </a:r>
            <a:r>
              <a:rPr lang="en-US" sz="3000" dirty="0" smtClean="0">
                <a:solidFill>
                  <a:schemeClr val="accent1"/>
                </a:solidFill>
              </a:rPr>
              <a:t> </a:t>
            </a:r>
            <a:r>
              <a:rPr lang="en-US" sz="3000" dirty="0" smtClean="0"/>
              <a:t>in</a:t>
            </a:r>
            <a:br>
              <a:rPr lang="en-US" sz="3000" dirty="0" smtClean="0"/>
            </a:br>
            <a:r>
              <a:rPr lang="en-US" sz="3000" dirty="0" smtClean="0"/>
              <a:t>the above sentence? What </a:t>
            </a:r>
            <a:br>
              <a:rPr lang="en-US" sz="3000" dirty="0" smtClean="0"/>
            </a:br>
            <a:r>
              <a:rPr lang="en-US" sz="3000" b="1" dirty="0" smtClean="0"/>
              <a:t>type of </a:t>
            </a:r>
            <a:r>
              <a:rPr lang="en-US" sz="3000" b="1" dirty="0" smtClean="0">
                <a:solidFill>
                  <a:srgbClr val="FF0000"/>
                </a:solidFill>
              </a:rPr>
              <a:t>pronoun</a:t>
            </a:r>
            <a:r>
              <a:rPr lang="en-US" sz="3000" b="1" dirty="0" smtClean="0"/>
              <a:t> </a:t>
            </a:r>
            <a:r>
              <a:rPr lang="en-US" sz="3000" dirty="0" smtClean="0"/>
              <a:t>is it?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something </a:t>
            </a:r>
            <a:r>
              <a:rPr lang="en-US" b="1" i="1" dirty="0" smtClean="0"/>
              <a:t>/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indefinite</a:t>
            </a:r>
            <a:endParaRPr lang="en-US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nch-guy-01-jean-claude-is-going-to-paint-something-that-will-revolutinize-the-art-wo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Examples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rgbClr val="FF0000"/>
                </a:solidFill>
              </a:rPr>
              <a:t>Pronouns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girl-tro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59" y="2473650"/>
            <a:ext cx="3838741" cy="43843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30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Trolleisha</a:t>
            </a:r>
            <a:r>
              <a:rPr lang="en-US" i="1" dirty="0" smtClean="0"/>
              <a:t> wore a new dead animal skin so that </a:t>
            </a:r>
            <a:r>
              <a:rPr lang="en-US" i="1" dirty="0" err="1" smtClean="0"/>
              <a:t>Gorlock</a:t>
            </a:r>
            <a:r>
              <a:rPr lang="en-US" i="1" dirty="0" smtClean="0"/>
              <a:t> would notice her.  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3000" dirty="0" smtClean="0"/>
              <a:t>Which word is a </a:t>
            </a:r>
            <a:r>
              <a:rPr lang="en-US" sz="3000" b="1" dirty="0" smtClean="0">
                <a:solidFill>
                  <a:schemeClr val="accent1"/>
                </a:solidFill>
              </a:rPr>
              <a:t>pronoun</a:t>
            </a:r>
            <a:r>
              <a:rPr lang="en-US" sz="3000" dirty="0" smtClean="0">
                <a:solidFill>
                  <a:schemeClr val="accent1"/>
                </a:solidFill>
              </a:rPr>
              <a:t> </a:t>
            </a:r>
            <a:r>
              <a:rPr lang="en-US" sz="3000" dirty="0" smtClean="0"/>
              <a:t>in</a:t>
            </a:r>
            <a:br>
              <a:rPr lang="en-US" sz="3000" dirty="0" smtClean="0"/>
            </a:br>
            <a:r>
              <a:rPr lang="en-US" sz="3000" dirty="0" smtClean="0"/>
              <a:t>the above sentence? What </a:t>
            </a:r>
            <a:br>
              <a:rPr lang="en-US" sz="3000" dirty="0" smtClean="0"/>
            </a:br>
            <a:r>
              <a:rPr lang="en-US" sz="3000" b="1" dirty="0" smtClean="0"/>
              <a:t>type of </a:t>
            </a:r>
            <a:r>
              <a:rPr lang="en-US" sz="3000" b="1" dirty="0" smtClean="0">
                <a:solidFill>
                  <a:srgbClr val="FF0000"/>
                </a:solidFill>
              </a:rPr>
              <a:t>pronoun</a:t>
            </a:r>
            <a:r>
              <a:rPr lang="en-US" sz="3000" b="1" dirty="0" smtClean="0"/>
              <a:t> </a:t>
            </a:r>
            <a:r>
              <a:rPr lang="en-US" sz="3000" dirty="0" smtClean="0"/>
              <a:t>is it?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her </a:t>
            </a:r>
            <a:r>
              <a:rPr lang="en-US" b="1" i="1" dirty="0" smtClean="0"/>
              <a:t>/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personal</a:t>
            </a:r>
            <a:endParaRPr lang="en-US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8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-02-dead-animal-sk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9747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Personal</a:t>
            </a:r>
            <a:r>
              <a:rPr lang="en-US" sz="2800" b="1" dirty="0" smtClean="0"/>
              <a:t>,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possessive</a:t>
            </a:r>
            <a:r>
              <a:rPr lang="en-US" sz="2800" b="1" dirty="0" smtClean="0"/>
              <a:t>, and </a:t>
            </a:r>
            <a:r>
              <a:rPr lang="en-US" sz="2800" b="1" dirty="0" smtClean="0">
                <a:solidFill>
                  <a:srgbClr val="000090"/>
                </a:solidFill>
              </a:rPr>
              <a:t>reflexive</a:t>
            </a:r>
            <a:r>
              <a:rPr lang="en-US" sz="2800" b="1" dirty="0" smtClean="0"/>
              <a:t> pronouns </a:t>
            </a:r>
            <a:r>
              <a:rPr lang="en-US" sz="2800" dirty="0" smtClean="0"/>
              <a:t>usually fill in for people’s names.</a:t>
            </a:r>
          </a:p>
          <a:p>
            <a:endParaRPr lang="en-US" sz="2000" dirty="0" smtClean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Relative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pronouns </a:t>
            </a:r>
            <a:r>
              <a:rPr lang="en-US" sz="2800" b="1" dirty="0" smtClean="0">
                <a:solidFill>
                  <a:srgbClr val="000000"/>
                </a:solidFill>
              </a:rPr>
              <a:t>introduce </a:t>
            </a:r>
            <a:r>
              <a:rPr lang="en-US" sz="2800" b="1" dirty="0" smtClean="0">
                <a:solidFill>
                  <a:schemeClr val="accent1"/>
                </a:solidFill>
              </a:rPr>
              <a:t>relative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BFBFBF"/>
                </a:solidFill>
              </a:rPr>
              <a:t>clauses</a:t>
            </a:r>
            <a:r>
              <a:rPr lang="en-US" sz="2800" dirty="0" smtClean="0">
                <a:solidFill>
                  <a:srgbClr val="000000"/>
                </a:solidFill>
              </a:rPr>
              <a:t>, which give more information about </a:t>
            </a:r>
            <a:r>
              <a:rPr lang="en-US" sz="2800" b="1" dirty="0" smtClean="0">
                <a:solidFill>
                  <a:schemeClr val="accent1"/>
                </a:solidFill>
              </a:rPr>
              <a:t>nouns</a:t>
            </a:r>
            <a:r>
              <a:rPr lang="en-US" sz="2800" b="1" dirty="0" smtClean="0">
                <a:solidFill>
                  <a:srgbClr val="000000"/>
                </a:solidFill>
              </a:rPr>
              <a:t>.</a:t>
            </a:r>
            <a:endParaRPr lang="en-US" dirty="0"/>
          </a:p>
          <a:p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Indefinite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fill in for unknown or unspecified people, places, things.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w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18" y="5468759"/>
            <a:ext cx="3288347" cy="10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/>
              <a:t>Seven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Types</a:t>
            </a:r>
            <a:r>
              <a:rPr lang="en-US" b="1" dirty="0" smtClean="0"/>
              <a:t> of </a:t>
            </a:r>
            <a:r>
              <a:rPr lang="en-US" b="1" dirty="0" smtClean="0">
                <a:solidFill>
                  <a:schemeClr val="accent1"/>
                </a:solidFill>
              </a:rPr>
              <a:t>Pronouns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Personal</a:t>
            </a:r>
          </a:p>
          <a:p>
            <a:r>
              <a:rPr lang="en-US" dirty="0" smtClean="0"/>
              <a:t>Possessive</a:t>
            </a:r>
          </a:p>
          <a:p>
            <a:r>
              <a:rPr lang="en-US" dirty="0" smtClean="0"/>
              <a:t>Reflexive</a:t>
            </a:r>
          </a:p>
          <a:p>
            <a:r>
              <a:rPr lang="en-US" dirty="0" smtClean="0"/>
              <a:t>Relative</a:t>
            </a:r>
          </a:p>
          <a:p>
            <a:r>
              <a:rPr lang="en-US" dirty="0"/>
              <a:t>Demonstrative</a:t>
            </a:r>
            <a:endParaRPr lang="en-US" dirty="0" smtClean="0"/>
          </a:p>
          <a:p>
            <a:r>
              <a:rPr lang="en-US" dirty="0" smtClean="0"/>
              <a:t>Indefinite</a:t>
            </a:r>
          </a:p>
          <a:p>
            <a:r>
              <a:rPr lang="en-US" dirty="0" smtClean="0"/>
              <a:t>Interrogative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nel-musta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93" y="3876842"/>
            <a:ext cx="2219307" cy="2981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Personal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Take the place of nouns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Personal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I, me, us, we, you, he, him, she, her, it, them, they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Colonel Mustard </a:t>
            </a:r>
            <a:r>
              <a:rPr lang="en-US" sz="2800" i="1" dirty="0" smtClean="0"/>
              <a:t>was invited to the</a:t>
            </a:r>
            <a:br>
              <a:rPr lang="en-US" sz="2800" i="1" dirty="0" smtClean="0"/>
            </a:br>
            <a:r>
              <a:rPr lang="en-US" sz="2800" i="1" dirty="0" smtClean="0"/>
              <a:t>party at Mrs. Witherspoon’s mansion,</a:t>
            </a:r>
            <a:br>
              <a:rPr lang="en-US" sz="2800" i="1" dirty="0" smtClean="0"/>
            </a:br>
            <a:r>
              <a:rPr lang="en-US" sz="2800" i="1" dirty="0" smtClean="0"/>
              <a:t>but </a:t>
            </a:r>
            <a:r>
              <a:rPr lang="en-US" sz="2800" b="1" i="1" dirty="0" smtClean="0">
                <a:solidFill>
                  <a:schemeClr val="accent1"/>
                </a:solidFill>
              </a:rPr>
              <a:t>he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didn’t want to go alone.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932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6-personal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ch-english-guy-02-colonel-must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sappointed-c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86" y="3716420"/>
            <a:ext cx="2680814" cy="314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Possessive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Take the place of possessive nouns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Possessive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My, mine, our, ours, your, yours, his, her, hers, their, theirs, its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Mr. Whiskers </a:t>
            </a:r>
            <a:r>
              <a:rPr lang="en-US" sz="2800" i="1" dirty="0" smtClean="0"/>
              <a:t>was disappointed with</a:t>
            </a:r>
            <a:br>
              <a:rPr lang="en-US" sz="2800" i="1" dirty="0" smtClean="0"/>
            </a:br>
            <a:r>
              <a:rPr lang="en-US" sz="2800" b="1" i="1" dirty="0" smtClean="0">
                <a:solidFill>
                  <a:schemeClr val="accent1"/>
                </a:solidFill>
              </a:rPr>
              <a:t>his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dinner.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42573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7-possessive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ld-lady-04-mr-whiskers-disappointed-with-di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-crying-alo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27" y="3636212"/>
            <a:ext cx="2432473" cy="3238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Reflexive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Refer or reflect back to the subject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Reflexive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Myself, ourselves, yourself, yourselves, himself, herself, themselves, itself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b="1" i="1" dirty="0" smtClean="0">
                <a:solidFill>
                  <a:schemeClr val="bg1">
                    <a:lumMod val="75000"/>
                  </a:schemeClr>
                </a:solidFill>
              </a:rPr>
              <a:t>Andre</a:t>
            </a:r>
            <a:r>
              <a:rPr lang="en-US" sz="2800" i="1" dirty="0" smtClean="0"/>
              <a:t> just wanted to be by </a:t>
            </a:r>
            <a:r>
              <a:rPr lang="en-US" sz="2800" b="1" i="1" dirty="0" smtClean="0">
                <a:solidFill>
                  <a:schemeClr val="accent1"/>
                </a:solidFill>
              </a:rPr>
              <a:t>himself</a:t>
            </a:r>
            <a:r>
              <a:rPr lang="en-US" sz="2800" i="1" dirty="0" smtClean="0"/>
              <a:t>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6235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8-reflexive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rd-girl-07-andre-wanted-to-be-by-hims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d-at-amusement-par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27" y="2486526"/>
            <a:ext cx="2700599" cy="4371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900" b="1" dirty="0" smtClean="0"/>
              <a:t>Use </a:t>
            </a:r>
            <a:r>
              <a:rPr lang="en-US" sz="3900" b="1" dirty="0" smtClean="0">
                <a:solidFill>
                  <a:srgbClr val="FF0000"/>
                </a:solidFill>
              </a:rPr>
              <a:t>Reflexive</a:t>
            </a:r>
            <a:r>
              <a:rPr lang="en-US" sz="3900" b="1" dirty="0" smtClean="0"/>
              <a:t> </a:t>
            </a:r>
            <a:r>
              <a:rPr lang="en-US" sz="3900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sz="3900" b="1" dirty="0" smtClean="0"/>
              <a:t> Carefully</a:t>
            </a:r>
            <a:endParaRPr lang="en-US" sz="39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3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They can only be used </a:t>
            </a:r>
            <a:r>
              <a:rPr lang="en-US" b="1" dirty="0" smtClean="0"/>
              <a:t>after</a:t>
            </a:r>
            <a:r>
              <a:rPr lang="en-US" dirty="0" smtClean="0"/>
              <a:t> </a:t>
            </a:r>
            <a:r>
              <a:rPr lang="en-US" b="1" dirty="0" smtClean="0"/>
              <a:t>a name or pronoun </a:t>
            </a:r>
            <a:r>
              <a:rPr lang="en-US" dirty="0" smtClean="0"/>
              <a:t>to which they refer.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b="1" strike="sngStrike" dirty="0" smtClean="0">
                <a:solidFill>
                  <a:schemeClr val="bg1">
                    <a:lumMod val="75000"/>
                  </a:schemeClr>
                </a:solidFill>
              </a:rPr>
              <a:t>Don’t</a:t>
            </a:r>
          </a:p>
          <a:p>
            <a:pPr marL="0" indent="0">
              <a:buNone/>
            </a:pPr>
            <a:r>
              <a:rPr lang="en-US" i="1" dirty="0" smtClean="0"/>
              <a:t>My children wanted to go to</a:t>
            </a:r>
            <a:br>
              <a:rPr lang="en-US" i="1" dirty="0" smtClean="0"/>
            </a:br>
            <a:r>
              <a:rPr lang="en-US" i="1" dirty="0" err="1" smtClean="0"/>
              <a:t>Happyland</a:t>
            </a:r>
            <a:r>
              <a:rPr lang="en-US" i="1" dirty="0" smtClean="0"/>
              <a:t> with </a:t>
            </a:r>
            <a:r>
              <a:rPr lang="en-US" b="1" i="1" strike="sngStrike" dirty="0" smtClean="0">
                <a:solidFill>
                  <a:schemeClr val="accent1"/>
                </a:solidFill>
              </a:rPr>
              <a:t>myself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Do</a:t>
            </a:r>
          </a:p>
          <a:p>
            <a:pPr marL="0" indent="0">
              <a:buNone/>
            </a:pPr>
            <a:r>
              <a:rPr lang="en-US" i="1" dirty="0"/>
              <a:t>My children wanted to go </a:t>
            </a:r>
            <a:r>
              <a:rPr lang="en-US" i="1" dirty="0" smtClean="0"/>
              <a:t>to </a:t>
            </a:r>
            <a:r>
              <a:rPr lang="en-US" i="1" dirty="0" err="1" smtClean="0"/>
              <a:t>Happyland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smtClean="0"/>
              <a:t>with </a:t>
            </a:r>
            <a:r>
              <a:rPr lang="en-US" b="1" i="1" dirty="0" smtClean="0"/>
              <a:t>me</a:t>
            </a:r>
            <a:r>
              <a:rPr lang="en-US" i="1" dirty="0" smtClean="0"/>
              <a:t>, but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I </a:t>
            </a:r>
            <a:r>
              <a:rPr lang="en-US" i="1" dirty="0" smtClean="0"/>
              <a:t>wanted to go by </a:t>
            </a:r>
            <a:r>
              <a:rPr lang="en-US" b="1" i="1" dirty="0" smtClean="0">
                <a:solidFill>
                  <a:srgbClr val="FF0000"/>
                </a:solidFill>
              </a:rPr>
              <a:t>myself</a:t>
            </a:r>
            <a:r>
              <a:rPr lang="en-US" i="1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218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rator-male-01-go-to-happyland-with-mys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arrator-male-02-go-to-happyland-by-mys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rate-captain-reading-a-scro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3" y="3048001"/>
            <a:ext cx="2616199" cy="3809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Relative </a:t>
            </a:r>
            <a:r>
              <a:rPr lang="en-US" b="1" dirty="0">
                <a:solidFill>
                  <a:srgbClr val="BFBFBF"/>
                </a:solidFill>
              </a:rPr>
              <a:t>Pronouns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Introduce relative clauses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Relative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That, who</a:t>
            </a:r>
            <a:r>
              <a:rPr lang="en-US" sz="2800" dirty="0"/>
              <a:t>, whom, whose, </a:t>
            </a:r>
            <a:r>
              <a:rPr lang="en-US" sz="2800" dirty="0" smtClean="0"/>
              <a:t>which, whoever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whomever</a:t>
            </a:r>
            <a:r>
              <a:rPr lang="en-US" sz="2800" dirty="0"/>
              <a:t>, </a:t>
            </a:r>
            <a:r>
              <a:rPr lang="en-US" sz="2800" dirty="0" smtClean="0"/>
              <a:t>whichever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i="1" dirty="0" smtClean="0"/>
              <a:t>The pirate captain, </a:t>
            </a:r>
            <a:r>
              <a:rPr lang="en-US" sz="2800" b="1" i="1" dirty="0" smtClean="0">
                <a:solidFill>
                  <a:schemeClr val="accent1"/>
                </a:solidFill>
              </a:rPr>
              <a:t>who</a:t>
            </a:r>
            <a:r>
              <a:rPr lang="en-US" sz="2800" i="1" dirty="0" smtClean="0">
                <a:solidFill>
                  <a:schemeClr val="accent1"/>
                </a:solidFill>
              </a:rPr>
              <a:t> </a:t>
            </a:r>
            <a:r>
              <a:rPr lang="en-US" sz="2800" i="1" dirty="0" smtClean="0"/>
              <a:t>had never </a:t>
            </a:r>
            <a:br>
              <a:rPr lang="en-US" sz="2800" i="1" dirty="0" smtClean="0"/>
            </a:br>
            <a:r>
              <a:rPr lang="en-US" sz="2800" i="1" dirty="0" smtClean="0"/>
              <a:t>seen the inside of a</a:t>
            </a:r>
            <a:r>
              <a:rPr lang="en-US" sz="2800" i="1" dirty="0"/>
              <a:t> </a:t>
            </a:r>
            <a:r>
              <a:rPr lang="en-US" sz="2800" i="1" dirty="0" smtClean="0"/>
              <a:t>schoolroom, </a:t>
            </a:r>
            <a:br>
              <a:rPr lang="en-US" sz="2800" i="1" dirty="0" smtClean="0"/>
            </a:br>
            <a:r>
              <a:rPr lang="en-US" sz="2800" i="1" dirty="0" smtClean="0"/>
              <a:t>struggled to read the ransom note.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14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05-that-whom-w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rate-01-struggled-to-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-with-magnifying-glass-and-a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41" y="4170947"/>
            <a:ext cx="2519858" cy="2687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Relative </a:t>
            </a:r>
            <a:r>
              <a:rPr lang="en-US" b="1" dirty="0" smtClean="0">
                <a:solidFill>
                  <a:srgbClr val="BFBFBF"/>
                </a:solidFill>
              </a:rPr>
              <a:t>Clauses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Begin with a </a:t>
            </a:r>
            <a:r>
              <a:rPr lang="en-US" b="1" dirty="0" smtClean="0">
                <a:solidFill>
                  <a:schemeClr val="accent1"/>
                </a:solidFill>
              </a:rPr>
              <a:t>relative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</a:t>
            </a:r>
            <a:r>
              <a:rPr lang="en-US" b="1" dirty="0" smtClean="0"/>
              <a:t> and give more information about a </a:t>
            </a:r>
            <a:r>
              <a:rPr lang="en-US" b="1" dirty="0" smtClean="0">
                <a:solidFill>
                  <a:srgbClr val="BFBFBF"/>
                </a:solidFill>
              </a:rPr>
              <a:t>noun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3600" b="1" dirty="0" smtClean="0"/>
              <a:t>Examples</a:t>
            </a:r>
          </a:p>
          <a:p>
            <a:pPr marL="0" indent="0">
              <a:buNone/>
            </a:pPr>
            <a:endParaRPr lang="en-US" sz="800" b="1" i="1" dirty="0" smtClean="0"/>
          </a:p>
          <a:p>
            <a:pPr marL="0" indent="0">
              <a:buNone/>
            </a:pPr>
            <a:r>
              <a:rPr lang="en-US" sz="2400" b="1" i="1" dirty="0" smtClean="0"/>
              <a:t>Willard,</a:t>
            </a:r>
            <a:r>
              <a:rPr lang="en-US" sz="2400" b="1" i="1" dirty="0" smtClean="0">
                <a:solidFill>
                  <a:schemeClr val="accent1"/>
                </a:solidFill>
              </a:rPr>
              <a:t> who had just learned of the sun’s power</a:t>
            </a:r>
            <a:r>
              <a:rPr lang="en-US" sz="2400" b="1" i="1" dirty="0" smtClean="0">
                <a:solidFill>
                  <a:srgbClr val="000000"/>
                </a:solidFill>
              </a:rPr>
              <a:t>,</a:t>
            </a:r>
            <a:r>
              <a:rPr lang="en-US" sz="2400" b="1" i="1" dirty="0" smtClean="0">
                <a:solidFill>
                  <a:schemeClr val="accent1"/>
                </a:solidFill>
              </a:rPr>
              <a:t> </a:t>
            </a:r>
            <a:r>
              <a:rPr lang="en-US" sz="2400" b="1" i="1" dirty="0" smtClean="0"/>
              <a:t>used a magnifying glass to terrorize ants.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2400" b="1" i="1" dirty="0" smtClean="0"/>
              <a:t>Ants </a:t>
            </a:r>
            <a:r>
              <a:rPr lang="en-US" sz="2400" b="1" i="1" dirty="0" smtClean="0">
                <a:solidFill>
                  <a:schemeClr val="accent1"/>
                </a:solidFill>
              </a:rPr>
              <a:t>that are exposed to magnified sunlight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>tend to combust.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34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per-narrator-10-willard-terrorized-a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per-narrator-11-ants-tend-to-comb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y-on-book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73" y="2767262"/>
            <a:ext cx="3581668" cy="4090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1"/>
                </a:solidFill>
              </a:rPr>
              <a:t>Demonstrative </a:t>
            </a:r>
            <a:r>
              <a:rPr lang="en-US" b="1" dirty="0" smtClean="0">
                <a:solidFill>
                  <a:srgbClr val="BFBFBF"/>
                </a:solidFill>
              </a:rPr>
              <a:t>Pronouns</a:t>
            </a:r>
            <a:endParaRPr lang="en-US" b="1" dirty="0">
              <a:solidFill>
                <a:srgbClr val="BFBFB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Take the place of things</a:t>
            </a:r>
            <a:endParaRPr lang="en-US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Demonstrative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Pronouns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This, that, these, those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b="1" dirty="0" smtClean="0"/>
              <a:t>Example</a:t>
            </a:r>
          </a:p>
          <a:p>
            <a:pPr marL="0" indent="0">
              <a:buNone/>
            </a:pPr>
            <a:endParaRPr lang="en-US" sz="800" b="1" dirty="0" smtClean="0"/>
          </a:p>
          <a:p>
            <a:pPr marL="0" indent="0">
              <a:buNone/>
            </a:pPr>
            <a:r>
              <a:rPr lang="en-US" sz="2800" i="1" dirty="0" smtClean="0"/>
              <a:t>“</a:t>
            </a:r>
            <a:r>
              <a:rPr lang="en-US" sz="2800" b="1" i="1" dirty="0" smtClean="0">
                <a:solidFill>
                  <a:srgbClr val="FF0000"/>
                </a:solidFill>
              </a:rPr>
              <a:t>This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/>
              <a:t>is my favorite book about</a:t>
            </a:r>
            <a:br>
              <a:rPr lang="en-US" sz="2800" i="1" dirty="0" smtClean="0"/>
            </a:br>
            <a:r>
              <a:rPr lang="en-US" sz="2800" i="1" dirty="0" smtClean="0"/>
              <a:t>unicorns,” said Patrick.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0465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st-voice-10-demonstrative-pronou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arrator-female-09-favorite-books-about-unicor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theme/theme1.xml><?xml version="1.0" encoding="utf-8"?>
<a:theme xmlns:a="http://schemas.openxmlformats.org/drawingml/2006/main" name="erw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BFBFBF"/>
      </a:accent2>
      <a:accent3>
        <a:srgbClr val="DADADA"/>
      </a:accent3>
      <a:accent4>
        <a:srgbClr val="0000FF"/>
      </a:accent4>
      <a:accent5>
        <a:srgbClr val="00FF00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erw.thmx</Template>
  <TotalTime>4164</TotalTime>
  <Words>423</Words>
  <Application>Microsoft Macintosh PowerPoint</Application>
  <PresentationFormat>On-screen Show (4:3)</PresentationFormat>
  <Paragraphs>122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erw</vt:lpstr>
      <vt:lpstr>Types of  Pronouns</vt:lpstr>
      <vt:lpstr>Seven Types of Pronouns</vt:lpstr>
      <vt:lpstr>Personal Pronouns</vt:lpstr>
      <vt:lpstr>Possessive Pronouns</vt:lpstr>
      <vt:lpstr>Reflexive Pronouns</vt:lpstr>
      <vt:lpstr>Use Reflexive Pronouns Carefully</vt:lpstr>
      <vt:lpstr>Relative Pronouns</vt:lpstr>
      <vt:lpstr>Relative Clauses</vt:lpstr>
      <vt:lpstr>Demonstrative Pronouns</vt:lpstr>
      <vt:lpstr>Indefinite Pronouns</vt:lpstr>
      <vt:lpstr>Interrogative Pronouns</vt:lpstr>
      <vt:lpstr>Examples of Pronouns</vt:lpstr>
      <vt:lpstr>Examples of Pronouns</vt:lpstr>
      <vt:lpstr>Examples of Pronouns</vt:lpstr>
      <vt:lpstr>Review</vt:lpstr>
      <vt:lpstr>PowerPoint Presentation</vt:lpstr>
    </vt:vector>
  </TitlesOfParts>
  <Company>ereadingworksheets.com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 Pronouns</dc:title>
  <dc:creator>Don Morton</dc:creator>
  <cp:lastModifiedBy>Don Morton</cp:lastModifiedBy>
  <cp:revision>40</cp:revision>
  <dcterms:created xsi:type="dcterms:W3CDTF">2015-09-25T19:16:23Z</dcterms:created>
  <dcterms:modified xsi:type="dcterms:W3CDTF">2015-11-06T17:41:27Z</dcterms:modified>
</cp:coreProperties>
</file>