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bin" ContentType="audio/unknown"/>
  <Override PartName="/ppt/media/audio2.bin" ContentType="audio/unknown"/>
  <Override PartName="/ppt/notesSlides/notesSlide3.xml" ContentType="application/vnd.openxmlformats-officedocument.presentationml.notesSlide+xml"/>
  <Override PartName="/ppt/media/audio3.bin" ContentType="audio/unknown"/>
  <Override PartName="/ppt/media/audio4.bin" ContentType="audio/unknown"/>
  <Override PartName="/ppt/media/audio5.bin" ContentType="audio/unknown"/>
  <Override PartName="/ppt/notesSlides/notesSlide4.xml" ContentType="application/vnd.openxmlformats-officedocument.presentationml.notesSlide+xml"/>
  <Override PartName="/ppt/media/audio6.bin" ContentType="audio/unknown"/>
  <Override PartName="/ppt/media/audio7.bin" ContentType="audio/unknown"/>
  <Override PartName="/ppt/media/audio8.bin" ContentType="audio/unknown"/>
  <Override PartName="/ppt/notesSlides/notesSlide5.xml" ContentType="application/vnd.openxmlformats-officedocument.presentationml.notesSlide+xml"/>
  <Override PartName="/ppt/media/audio9.bin" ContentType="audio/unknown"/>
  <Override PartName="/ppt/notesSlides/notesSlide6.xml" ContentType="application/vnd.openxmlformats-officedocument.presentationml.notesSlide+xml"/>
  <Override PartName="/ppt/media/audio10.bin" ContentType="audio/unknown"/>
  <Override PartName="/ppt/media/audio11.bin" ContentType="audio/unknown"/>
  <Override PartName="/ppt/media/audio12.bin" ContentType="audio/unknown"/>
  <Override PartName="/ppt/notesSlides/notesSlide7.xml" ContentType="application/vnd.openxmlformats-officedocument.presentationml.notesSlide+xml"/>
  <Override PartName="/ppt/media/audio13.bin" ContentType="audio/unknown"/>
  <Override PartName="/ppt/notesSlides/notesSlide8.xml" ContentType="application/vnd.openxmlformats-officedocument.presentationml.notesSlide+xml"/>
  <Override PartName="/ppt/media/audio14.bin" ContentType="audio/unknown"/>
  <Override PartName="/ppt/notesSlides/notesSlide9.xml" ContentType="application/vnd.openxmlformats-officedocument.presentationml.notesSlide+xml"/>
  <Override PartName="/ppt/media/audio15.bin" ContentType="audio/unknown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57" r:id="rId2"/>
    <p:sldId id="261" r:id="rId3"/>
    <p:sldId id="260" r:id="rId4"/>
    <p:sldId id="262" r:id="rId5"/>
    <p:sldId id="263" r:id="rId6"/>
    <p:sldId id="266" r:id="rId7"/>
    <p:sldId id="267" r:id="rId8"/>
    <p:sldId id="264" r:id="rId9"/>
    <p:sldId id="265" r:id="rId10"/>
    <p:sldId id="258" r:id="rId11"/>
    <p:sldId id="259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18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BCB965-F954-CB4B-A8BC-A4EA943A9DE3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59C7E-571B-8B44-A20A-63A5CF186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629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59DFC-02BB-A44F-878E-0F98375209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465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59C7E-571B-8B44-A20A-63A5CF18687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62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59C7E-571B-8B44-A20A-63A5CF18687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630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59C7E-571B-8B44-A20A-63A5CF18687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86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59C7E-571B-8B44-A20A-63A5CF18687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63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59C7E-571B-8B44-A20A-63A5CF18687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88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59C7E-571B-8B44-A20A-63A5CF18687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77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59C7E-571B-8B44-A20A-63A5CF18687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70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59C7E-571B-8B44-A20A-63A5CF18687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49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59C7E-571B-8B44-A20A-63A5CF1868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29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59C7E-571B-8B44-A20A-63A5CF18687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17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3DA2-AB02-E64C-AC3D-A4CE326485E0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FD759-DC3F-B04D-BBE2-052CEC5FB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3DA2-AB02-E64C-AC3D-A4CE326485E0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FD759-DC3F-B04D-BBE2-052CEC5FB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68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3DA2-AB02-E64C-AC3D-A4CE326485E0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FD759-DC3F-B04D-BBE2-052CEC5FB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69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3DA2-AB02-E64C-AC3D-A4CE326485E0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FD759-DC3F-B04D-BBE2-052CEC5FB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19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3DA2-AB02-E64C-AC3D-A4CE326485E0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FD759-DC3F-B04D-BBE2-052CEC5FB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03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3DA2-AB02-E64C-AC3D-A4CE326485E0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FD759-DC3F-B04D-BBE2-052CEC5FB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62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3DA2-AB02-E64C-AC3D-A4CE326485E0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FD759-DC3F-B04D-BBE2-052CEC5FB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63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3DA2-AB02-E64C-AC3D-A4CE326485E0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FD759-DC3F-B04D-BBE2-052CEC5FB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35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3DA2-AB02-E64C-AC3D-A4CE326485E0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FD759-DC3F-B04D-BBE2-052CEC5FB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99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3DA2-AB02-E64C-AC3D-A4CE326485E0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FD759-DC3F-B04D-BBE2-052CEC5FB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925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3DA2-AB02-E64C-AC3D-A4CE326485E0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FD759-DC3F-B04D-BBE2-052CEC5FB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4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73DA2-AB02-E64C-AC3D-A4CE326485E0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FD759-DC3F-B04D-BBE2-052CEC5FB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8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audio" Target="../media/audio2.bin"/><Relationship Id="rId5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bin"/><Relationship Id="rId4" Type="http://schemas.openxmlformats.org/officeDocument/2006/relationships/audio" Target="../media/audio4.bin"/><Relationship Id="rId5" Type="http://schemas.openxmlformats.org/officeDocument/2006/relationships/audio" Target="../media/audio5.bin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bin"/><Relationship Id="rId4" Type="http://schemas.openxmlformats.org/officeDocument/2006/relationships/audio" Target="../media/audio7.bin"/><Relationship Id="rId5" Type="http://schemas.openxmlformats.org/officeDocument/2006/relationships/audio" Target="../media/audio8.bin"/><Relationship Id="rId6" Type="http://schemas.openxmlformats.org/officeDocument/2006/relationships/image" Target="../media/image6.jpg"/><Relationship Id="rId7" Type="http://schemas.openxmlformats.org/officeDocument/2006/relationships/image" Target="../media/image7.jpg"/><Relationship Id="rId8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audio" Target="../media/audio9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bin"/><Relationship Id="rId4" Type="http://schemas.openxmlformats.org/officeDocument/2006/relationships/audio" Target="../media/audio11.bin"/><Relationship Id="rId5" Type="http://schemas.openxmlformats.org/officeDocument/2006/relationships/audio" Target="../media/audio12.bin"/><Relationship Id="rId6" Type="http://schemas.openxmlformats.org/officeDocument/2006/relationships/image" Target="../media/image9.jpg"/><Relationship Id="rId7" Type="http://schemas.openxmlformats.org/officeDocument/2006/relationships/image" Target="../media/image10.jpg"/><Relationship Id="rId8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bin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bin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bin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7250" y="784880"/>
            <a:ext cx="8015492" cy="2319964"/>
          </a:xfrm>
        </p:spPr>
        <p:txBody>
          <a:bodyPr>
            <a:noAutofit/>
          </a:bodyPr>
          <a:lstStyle/>
          <a:p>
            <a:pPr algn="l"/>
            <a:r>
              <a:rPr lang="en-US" sz="5400" b="1" dirty="0" smtClean="0">
                <a:solidFill>
                  <a:schemeClr val="accent1"/>
                </a:solidFill>
                <a:latin typeface="Arial"/>
                <a:cs typeface="Arial"/>
              </a:rPr>
              <a:t>Prepositions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4" name="Picture 3" descr="erw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18" y="5468759"/>
            <a:ext cx="3288347" cy="10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17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803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chemeClr val="accent1"/>
                </a:solidFill>
              </a:rPr>
              <a:t>Review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522" y="1251510"/>
            <a:ext cx="8670003" cy="5447751"/>
          </a:xfrm>
        </p:spPr>
        <p:txBody>
          <a:bodyPr>
            <a:normAutofit/>
          </a:bodyPr>
          <a:lstStyle/>
          <a:p>
            <a:endParaRPr lang="en-US" sz="800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Prepositions </a:t>
            </a:r>
            <a:r>
              <a:rPr lang="en-US" dirty="0" smtClean="0"/>
              <a:t>show relationships between </a:t>
            </a:r>
            <a:r>
              <a:rPr lang="en-US" b="1" dirty="0" smtClean="0"/>
              <a:t>nouns</a:t>
            </a:r>
            <a:r>
              <a:rPr lang="en-US" dirty="0" smtClean="0"/>
              <a:t> and other words.</a:t>
            </a:r>
          </a:p>
          <a:p>
            <a:endParaRPr lang="en-US" sz="2000" dirty="0" smtClean="0"/>
          </a:p>
          <a:p>
            <a:r>
              <a:rPr lang="en-US" b="1" dirty="0" smtClean="0">
                <a:solidFill>
                  <a:schemeClr val="accent1"/>
                </a:solidFill>
              </a:rPr>
              <a:t>Prepositions </a:t>
            </a:r>
            <a:r>
              <a:rPr lang="en-US" dirty="0" smtClean="0">
                <a:solidFill>
                  <a:srgbClr val="000000"/>
                </a:solidFill>
              </a:rPr>
              <a:t>often show the positions of nouns in </a:t>
            </a:r>
            <a:r>
              <a:rPr lang="en-US" b="1" dirty="0" smtClean="0">
                <a:solidFill>
                  <a:srgbClr val="000000"/>
                </a:solidFill>
              </a:rPr>
              <a:t>time</a:t>
            </a:r>
            <a:r>
              <a:rPr lang="en-US" dirty="0" smtClean="0">
                <a:solidFill>
                  <a:srgbClr val="000000"/>
                </a:solidFill>
              </a:rPr>
              <a:t> and </a:t>
            </a:r>
            <a:r>
              <a:rPr lang="en-US" b="1" dirty="0" smtClean="0">
                <a:solidFill>
                  <a:srgbClr val="000000"/>
                </a:solidFill>
              </a:rPr>
              <a:t>space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  <a:endParaRPr lang="en-US" dirty="0" smtClean="0"/>
          </a:p>
          <a:p>
            <a:pPr marL="0" indent="0"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chemeClr val="accent1"/>
                </a:solidFill>
              </a:rPr>
              <a:t>Avoid </a:t>
            </a:r>
            <a:r>
              <a:rPr lang="en-US" dirty="0" smtClean="0">
                <a:solidFill>
                  <a:srgbClr val="000000"/>
                </a:solidFill>
              </a:rPr>
              <a:t>using </a:t>
            </a:r>
            <a:r>
              <a:rPr lang="en-US" b="1" dirty="0" smtClean="0">
                <a:solidFill>
                  <a:srgbClr val="000000"/>
                </a:solidFill>
              </a:rPr>
              <a:t>redundant</a:t>
            </a:r>
            <a:r>
              <a:rPr lang="en-US" dirty="0" smtClean="0">
                <a:solidFill>
                  <a:srgbClr val="000000"/>
                </a:solidFill>
              </a:rPr>
              <a:t> or unnecessary </a:t>
            </a:r>
            <a:r>
              <a:rPr lang="en-US" b="1" dirty="0" smtClean="0">
                <a:solidFill>
                  <a:srgbClr val="000000"/>
                </a:solidFill>
              </a:rPr>
              <a:t>prepositions</a:t>
            </a:r>
            <a:endParaRPr lang="en-US" b="1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26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rw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18" y="5468759"/>
            <a:ext cx="3288347" cy="10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3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iter-holding-platt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315" y="2484616"/>
            <a:ext cx="3100243" cy="43733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accent1"/>
                </a:solidFill>
              </a:rPr>
              <a:t>Prepositions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70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S</a:t>
            </a:r>
            <a:r>
              <a:rPr lang="en-US" b="1" dirty="0" smtClean="0"/>
              <a:t>how relationships between nouns and other words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600" b="1" dirty="0" smtClean="0"/>
              <a:t>Examples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i="1" dirty="0" smtClean="0"/>
              <a:t>I have a bowl </a:t>
            </a:r>
            <a:r>
              <a:rPr lang="en-US" b="1" i="1" dirty="0" smtClean="0">
                <a:solidFill>
                  <a:srgbClr val="FF0000"/>
                </a:solidFill>
              </a:rPr>
              <a:t>of</a:t>
            </a:r>
            <a:r>
              <a:rPr lang="en-US" i="1" dirty="0" smtClean="0"/>
              <a:t> cereal </a:t>
            </a:r>
            <a:r>
              <a:rPr lang="en-US" b="1" i="1" dirty="0" smtClean="0">
                <a:solidFill>
                  <a:srgbClr val="FF0000"/>
                </a:solidFill>
              </a:rPr>
              <a:t>inside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this dish </a:t>
            </a:r>
            <a:r>
              <a:rPr lang="en-US" b="1" i="1" dirty="0" smtClean="0">
                <a:solidFill>
                  <a:schemeClr val="accent1"/>
                </a:solidFill>
              </a:rPr>
              <a:t>for</a:t>
            </a:r>
            <a:r>
              <a:rPr lang="en-US" i="1" dirty="0" smtClean="0">
                <a:solidFill>
                  <a:schemeClr val="accent1"/>
                </a:solidFill>
              </a:rPr>
              <a:t> </a:t>
            </a:r>
            <a:r>
              <a:rPr lang="en-US" i="1" dirty="0" smtClean="0"/>
              <a:t>you.</a:t>
            </a:r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r>
              <a:rPr lang="en-US" i="1" dirty="0" smtClean="0"/>
              <a:t>I will serve cherry slushy </a:t>
            </a:r>
            <a:r>
              <a:rPr lang="en-US" b="1" i="1" dirty="0" smtClean="0">
                <a:solidFill>
                  <a:srgbClr val="FF0000"/>
                </a:solidFill>
              </a:rPr>
              <a:t>to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smtClean="0"/>
              <a:t>you</a:t>
            </a:r>
            <a:br>
              <a:rPr lang="en-US" i="1" dirty="0" smtClean="0"/>
            </a:br>
            <a:r>
              <a:rPr lang="en-US" b="1" i="1" dirty="0" smtClean="0">
                <a:solidFill>
                  <a:srgbClr val="FF0000"/>
                </a:solidFill>
              </a:rPr>
              <a:t>after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smtClean="0"/>
              <a:t>supper.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9581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rench-guy-05-bowl-of-cere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rench-guy-06-cherry-slus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accent1"/>
                </a:solidFill>
              </a:rPr>
              <a:t>Prepositions </a:t>
            </a:r>
            <a:r>
              <a:rPr lang="en-US" b="1" dirty="0" smtClean="0"/>
              <a:t>Show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Positions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4403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Where is the pencil in relation to the desk?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lnSpc>
                <a:spcPct val="50000"/>
              </a:lnSpc>
              <a:buNone/>
            </a:pPr>
            <a:r>
              <a:rPr lang="en-US" dirty="0" smtClean="0"/>
              <a:t>The pencil is </a:t>
            </a:r>
            <a:r>
              <a:rPr lang="en-US" b="1" dirty="0" smtClean="0">
                <a:solidFill>
                  <a:schemeClr val="accent1"/>
                </a:solidFill>
              </a:rPr>
              <a:t>on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smtClean="0"/>
              <a:t>the desk.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dirty="0" smtClean="0"/>
              <a:t>The pencil is </a:t>
            </a:r>
            <a:r>
              <a:rPr lang="en-US" b="1" dirty="0" smtClean="0">
                <a:solidFill>
                  <a:srgbClr val="FF0000"/>
                </a:solidFill>
              </a:rPr>
              <a:t>under</a:t>
            </a:r>
            <a:r>
              <a:rPr lang="en-US" b="1" dirty="0" smtClean="0"/>
              <a:t> </a:t>
            </a:r>
            <a:r>
              <a:rPr lang="en-US" dirty="0" smtClean="0"/>
              <a:t>the desk.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dirty="0" smtClean="0"/>
              <a:t>The pencil is </a:t>
            </a:r>
            <a:r>
              <a:rPr lang="en-US" b="1" dirty="0" smtClean="0">
                <a:solidFill>
                  <a:srgbClr val="FF0000"/>
                </a:solidFill>
              </a:rPr>
              <a:t>inside</a:t>
            </a:r>
            <a:r>
              <a:rPr lang="en-US" dirty="0" smtClean="0"/>
              <a:t> the desk.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7" name="Picture 6" descr="pencil-on-the-des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850" y="2570061"/>
            <a:ext cx="2839898" cy="2500282"/>
          </a:xfrm>
          <a:prstGeom prst="rect">
            <a:avLst/>
          </a:prstGeom>
        </p:spPr>
      </p:pic>
      <p:pic>
        <p:nvPicPr>
          <p:cNvPr id="6" name="Picture 5" descr="pencil-inside-the-desk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008" y="2276339"/>
            <a:ext cx="2313731" cy="2908691"/>
          </a:xfrm>
          <a:prstGeom prst="rect">
            <a:avLst/>
          </a:prstGeom>
        </p:spPr>
      </p:pic>
      <p:pic>
        <p:nvPicPr>
          <p:cNvPr id="8" name="Picture 7" descr="pencil-under-the-desk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39" y="2570061"/>
            <a:ext cx="25781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0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porter-02-pencil-is-on-the-des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thern-girl-05-the-pencil-is-under-the-des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ol-girl-03-the-pencil-is-inside-the-des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chemeClr val="accent1"/>
                </a:solidFill>
              </a:rPr>
              <a:t>Prepositions </a:t>
            </a:r>
            <a:r>
              <a:rPr lang="en-US" b="1" dirty="0" smtClean="0"/>
              <a:t>Show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Positions </a:t>
            </a:r>
            <a:r>
              <a:rPr lang="en-US" b="1" dirty="0" smtClean="0"/>
              <a:t>in </a:t>
            </a:r>
            <a:r>
              <a:rPr lang="en-US" b="1" dirty="0" smtClean="0">
                <a:solidFill>
                  <a:srgbClr val="BFBFBF"/>
                </a:solidFill>
              </a:rPr>
              <a:t>Time </a:t>
            </a:r>
            <a:r>
              <a:rPr lang="en-US" b="1" dirty="0" smtClean="0"/>
              <a:t>Too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4403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lnSpc>
                <a:spcPct val="50000"/>
              </a:lnSpc>
              <a:buNone/>
            </a:pPr>
            <a:r>
              <a:rPr lang="en-US" dirty="0" smtClean="0"/>
              <a:t>Recess is </a:t>
            </a:r>
            <a:r>
              <a:rPr lang="en-US" b="1" dirty="0" smtClean="0">
                <a:solidFill>
                  <a:srgbClr val="FF0000"/>
                </a:solidFill>
              </a:rPr>
              <a:t>before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lunch.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dirty="0" smtClean="0"/>
              <a:t>Recess is </a:t>
            </a:r>
            <a:r>
              <a:rPr lang="en-US" b="1" dirty="0" smtClean="0">
                <a:solidFill>
                  <a:srgbClr val="FF0000"/>
                </a:solidFill>
              </a:rPr>
              <a:t>after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lunch.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dirty="0" smtClean="0"/>
              <a:t>Recess is </a:t>
            </a:r>
            <a:r>
              <a:rPr lang="en-US" b="1" dirty="0" smtClean="0">
                <a:solidFill>
                  <a:srgbClr val="FF0000"/>
                </a:solidFill>
              </a:rPr>
              <a:t>during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lunch.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4" name="Picture 3" descr="children-eating-lunch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06" y="2117012"/>
            <a:ext cx="3736753" cy="2167317"/>
          </a:xfrm>
          <a:prstGeom prst="rect">
            <a:avLst/>
          </a:prstGeom>
        </p:spPr>
      </p:pic>
      <p:pic>
        <p:nvPicPr>
          <p:cNvPr id="5" name="Picture 4" descr="children-playing-during-reces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467" y="2153822"/>
            <a:ext cx="2776811" cy="2098035"/>
          </a:xfrm>
          <a:prstGeom prst="rect">
            <a:avLst/>
          </a:prstGeom>
        </p:spPr>
      </p:pic>
      <p:pic>
        <p:nvPicPr>
          <p:cNvPr id="9" name="Picture 8" descr="children-eating-lunch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059" y="2269412"/>
            <a:ext cx="3736753" cy="2167317"/>
          </a:xfrm>
          <a:prstGeom prst="rect">
            <a:avLst/>
          </a:prstGeom>
        </p:spPr>
      </p:pic>
      <p:pic>
        <p:nvPicPr>
          <p:cNvPr id="10" name="Picture 9" descr="children-playing-during-reces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54" y="2269412"/>
            <a:ext cx="2776811" cy="2098035"/>
          </a:xfrm>
          <a:prstGeom prst="rect">
            <a:avLst/>
          </a:prstGeom>
        </p:spPr>
      </p:pic>
      <p:pic>
        <p:nvPicPr>
          <p:cNvPr id="11" name="Picture 10" descr="cartoon-people-pie-fight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559" y="1638492"/>
            <a:ext cx="5715000" cy="33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4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erd-girl-14-recess-is-before-lun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ch-english-guy-07-recess-is-after-lun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on-05-recess-is-during-lun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Common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Prepositions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About</a:t>
            </a:r>
            <a:r>
              <a:rPr lang="en-US" dirty="0" smtClean="0"/>
              <a:t>, above, across, after, against, along, around, </a:t>
            </a:r>
            <a:r>
              <a:rPr lang="en-US" b="1" dirty="0" smtClean="0"/>
              <a:t>as</a:t>
            </a:r>
            <a:r>
              <a:rPr lang="en-US" dirty="0" smtClean="0"/>
              <a:t>, at, before, behind, below, beneath, beside, between, beyond, by, down, during, except, </a:t>
            </a:r>
            <a:r>
              <a:rPr lang="en-US" b="1" dirty="0" smtClean="0"/>
              <a:t>for</a:t>
            </a:r>
            <a:r>
              <a:rPr lang="en-US" dirty="0" smtClean="0"/>
              <a:t>, </a:t>
            </a:r>
            <a:r>
              <a:rPr lang="en-US" b="1" dirty="0" smtClean="0"/>
              <a:t>from</a:t>
            </a:r>
            <a:r>
              <a:rPr lang="en-US" dirty="0" smtClean="0"/>
              <a:t>, in, inside, into, </a:t>
            </a:r>
            <a:r>
              <a:rPr lang="en-US" b="1" dirty="0" smtClean="0"/>
              <a:t>like</a:t>
            </a:r>
            <a:r>
              <a:rPr lang="en-US" dirty="0" smtClean="0"/>
              <a:t>, near, next, of, off, on, out, outside, over, past, since, through, throughout, till, </a:t>
            </a:r>
            <a:r>
              <a:rPr lang="en-US" b="1" dirty="0" smtClean="0"/>
              <a:t>to</a:t>
            </a:r>
            <a:r>
              <a:rPr lang="en-US" dirty="0" smtClean="0"/>
              <a:t>, toward, under, underneath, </a:t>
            </a:r>
            <a:r>
              <a:rPr lang="en-US" b="1" dirty="0" smtClean="0"/>
              <a:t>unlike</a:t>
            </a:r>
            <a:r>
              <a:rPr lang="en-US" dirty="0" smtClean="0"/>
              <a:t>, until, up, upon, </a:t>
            </a:r>
            <a:r>
              <a:rPr lang="en-US" b="1" dirty="0" smtClean="0"/>
              <a:t>with</a:t>
            </a:r>
            <a:r>
              <a:rPr lang="en-US" dirty="0" smtClean="0"/>
              <a:t>, within, without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838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-voice-18-prepositi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gry-pirate-gir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909" y="2579435"/>
            <a:ext cx="3379499" cy="4295973"/>
          </a:xfrm>
          <a:prstGeom prst="rect">
            <a:avLst/>
          </a:prstGeom>
        </p:spPr>
      </p:pic>
      <p:pic>
        <p:nvPicPr>
          <p:cNvPr id="4" name="Picture 3" descr="silly-looking-cartoon-woma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501" y="2631852"/>
            <a:ext cx="4610215" cy="4610215"/>
          </a:xfrm>
          <a:prstGeom prst="rect">
            <a:avLst/>
          </a:prstGeom>
        </p:spPr>
      </p:pic>
      <p:pic>
        <p:nvPicPr>
          <p:cNvPr id="5" name="Picture 4" descr="fat-bird-inside-of-cag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785" y="2339613"/>
            <a:ext cx="2667411" cy="43333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Remove </a:t>
            </a:r>
            <a:r>
              <a:rPr lang="en-US" b="1" dirty="0" smtClean="0">
                <a:solidFill>
                  <a:srgbClr val="FF0000"/>
                </a:solidFill>
              </a:rPr>
              <a:t>Redundant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Prepositions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Some </a:t>
            </a:r>
            <a:r>
              <a:rPr lang="en-US" b="1" dirty="0" smtClean="0">
                <a:solidFill>
                  <a:srgbClr val="BFBFBF"/>
                </a:solidFill>
              </a:rPr>
              <a:t>prepositions</a:t>
            </a:r>
            <a:r>
              <a:rPr lang="en-US" b="1" dirty="0" smtClean="0"/>
              <a:t> are not </a:t>
            </a:r>
            <a:r>
              <a:rPr lang="en-US" b="1" dirty="0" smtClean="0">
                <a:solidFill>
                  <a:schemeClr val="accent1"/>
                </a:solidFill>
              </a:rPr>
              <a:t>needed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3600" b="1" dirty="0" smtClean="0"/>
              <a:t>Examples</a:t>
            </a:r>
          </a:p>
          <a:p>
            <a:pPr marL="0" indent="0">
              <a:buNone/>
            </a:pPr>
            <a:endParaRPr lang="en-US" sz="1200" i="1" dirty="0"/>
          </a:p>
          <a:p>
            <a:pPr marL="0" indent="0">
              <a:buNone/>
            </a:pPr>
            <a:r>
              <a:rPr lang="en-US" sz="2800" i="1" dirty="0" smtClean="0"/>
              <a:t>Where did you go to school </a:t>
            </a:r>
            <a:r>
              <a:rPr lang="en-US" sz="2800" b="1" i="1" strike="sngStrike" dirty="0" smtClean="0"/>
              <a:t>at</a:t>
            </a:r>
            <a:r>
              <a:rPr lang="en-US" sz="2800" i="1" dirty="0" smtClean="0"/>
              <a:t>?</a:t>
            </a:r>
          </a:p>
          <a:p>
            <a:pPr marL="0" indent="0">
              <a:buNone/>
            </a:pPr>
            <a:endParaRPr lang="en-US" sz="1600" i="1" dirty="0" smtClean="0"/>
          </a:p>
          <a:p>
            <a:pPr marL="0" indent="0">
              <a:buNone/>
            </a:pPr>
            <a:r>
              <a:rPr lang="en-US" sz="2800" i="1" dirty="0" smtClean="0"/>
              <a:t>The fat yellow bird was inside </a:t>
            </a:r>
            <a:r>
              <a:rPr lang="en-US" sz="2800" b="1" i="1" strike="sngStrike" dirty="0" smtClean="0"/>
              <a:t>of</a:t>
            </a:r>
            <a:r>
              <a:rPr lang="en-US" sz="2800" i="1" dirty="0" smtClean="0"/>
              <a:t/>
            </a:r>
            <a:br>
              <a:rPr lang="en-US" sz="2800" i="1" dirty="0" smtClean="0"/>
            </a:br>
            <a:r>
              <a:rPr lang="en-US" sz="2800" i="1" dirty="0" smtClean="0"/>
              <a:t>the cage.</a:t>
            </a:r>
          </a:p>
          <a:p>
            <a:pPr marL="0" indent="0">
              <a:buNone/>
            </a:pPr>
            <a:endParaRPr lang="en-US" sz="1600" i="1" dirty="0" smtClean="0"/>
          </a:p>
          <a:p>
            <a:pPr marL="0" indent="0">
              <a:buNone/>
            </a:pPr>
            <a:r>
              <a:rPr lang="en-US" sz="2800" i="1" dirty="0" smtClean="0"/>
              <a:t>Captain Katrina did not know where</a:t>
            </a:r>
            <a:br>
              <a:rPr lang="en-US" sz="2800" i="1" dirty="0" smtClean="0"/>
            </a:br>
            <a:r>
              <a:rPr lang="en-US" sz="2800" i="1" dirty="0" smtClean="0"/>
              <a:t>her dog went </a:t>
            </a:r>
            <a:r>
              <a:rPr lang="en-US" sz="2800" b="1" i="1" strike="sngStrike" dirty="0" smtClean="0"/>
              <a:t>to</a:t>
            </a:r>
            <a:r>
              <a:rPr lang="en-US" sz="2800" i="1" dirty="0" smtClean="0"/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671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nzo-where-school-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n-06-fat-yellow-bird-is-inside-the-c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nzo-captain-katri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rtist-with-canva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919" y="3533676"/>
            <a:ext cx="5233600" cy="33611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More </a:t>
            </a:r>
            <a:r>
              <a:rPr lang="en-US" b="1" dirty="0" smtClean="0">
                <a:solidFill>
                  <a:srgbClr val="BFBFBF"/>
                </a:solidFill>
              </a:rPr>
              <a:t>Examples</a:t>
            </a:r>
            <a:r>
              <a:rPr lang="en-US" b="1" dirty="0" smtClean="0"/>
              <a:t> of </a:t>
            </a:r>
            <a:r>
              <a:rPr lang="en-US" b="1" dirty="0" smtClean="0">
                <a:solidFill>
                  <a:schemeClr val="accent1"/>
                </a:solidFill>
              </a:rPr>
              <a:t>Prepositions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i="1" dirty="0" smtClean="0"/>
              <a:t>I will paint a masterpiece on this blank canvas.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sz="2800" b="1" dirty="0" smtClean="0"/>
              <a:t>Which word in the</a:t>
            </a:r>
            <a:br>
              <a:rPr lang="en-US" sz="2800" b="1" dirty="0" smtClean="0"/>
            </a:br>
            <a:r>
              <a:rPr lang="en-US" sz="2800" b="1" dirty="0" smtClean="0"/>
              <a:t>above sentence is a</a:t>
            </a:r>
            <a:br>
              <a:rPr lang="en-US" sz="2800" b="1" dirty="0" smtClean="0"/>
            </a:br>
            <a:r>
              <a:rPr lang="en-US" sz="2800" b="1" dirty="0" smtClean="0">
                <a:solidFill>
                  <a:srgbClr val="FF0000"/>
                </a:solidFill>
              </a:rPr>
              <a:t>preposition</a:t>
            </a:r>
            <a:r>
              <a:rPr lang="en-US" sz="2800" b="1" dirty="0" smtClean="0"/>
              <a:t>?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3600" b="1" i="1" dirty="0" smtClean="0">
                <a:solidFill>
                  <a:srgbClr val="FF0000"/>
                </a:solidFill>
              </a:rPr>
              <a:t>on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73337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rench-guy-07-blank-canvas-masterpie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More </a:t>
            </a:r>
            <a:r>
              <a:rPr lang="en-US" b="1" dirty="0" smtClean="0">
                <a:solidFill>
                  <a:srgbClr val="BFBFBF"/>
                </a:solidFill>
              </a:rPr>
              <a:t>Examples</a:t>
            </a:r>
            <a:r>
              <a:rPr lang="en-US" b="1" dirty="0" smtClean="0"/>
              <a:t> of </a:t>
            </a:r>
            <a:r>
              <a:rPr lang="en-US" b="1" dirty="0" smtClean="0">
                <a:solidFill>
                  <a:schemeClr val="accent1"/>
                </a:solidFill>
              </a:rPr>
              <a:t>Prepositions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i="1" dirty="0" smtClean="0"/>
              <a:t>DJ Jamie Green is performing at the pool party.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sz="2800" b="1" dirty="0" smtClean="0"/>
              <a:t>Which word in the above </a:t>
            </a:r>
            <a:br>
              <a:rPr lang="en-US" sz="2800" b="1" dirty="0" smtClean="0"/>
            </a:br>
            <a:r>
              <a:rPr lang="en-US" sz="2800" b="1" dirty="0" smtClean="0"/>
              <a:t>sentence is a </a:t>
            </a:r>
            <a:r>
              <a:rPr lang="en-US" sz="2800" b="1" dirty="0" smtClean="0">
                <a:solidFill>
                  <a:srgbClr val="FF0000"/>
                </a:solidFill>
              </a:rPr>
              <a:t>preposition</a:t>
            </a:r>
            <a:r>
              <a:rPr lang="en-US" sz="2800" b="1" dirty="0" smtClean="0"/>
              <a:t>?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3600" b="1" i="1" dirty="0" smtClean="0">
                <a:solidFill>
                  <a:srgbClr val="FF0000"/>
                </a:solidFill>
              </a:rPr>
              <a:t>at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</p:txBody>
      </p:sp>
      <p:pic>
        <p:nvPicPr>
          <p:cNvPr id="7" name="Picture 6" descr="green-haired-dj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156" y="2650254"/>
            <a:ext cx="3233804" cy="41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75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l-girl-04-dj-jamie-gr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ld-turt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180" y="2701556"/>
            <a:ext cx="3897820" cy="41564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More </a:t>
            </a:r>
            <a:r>
              <a:rPr lang="en-US" b="1" dirty="0" smtClean="0">
                <a:solidFill>
                  <a:srgbClr val="BFBFBF"/>
                </a:solidFill>
              </a:rPr>
              <a:t>Examples</a:t>
            </a:r>
            <a:r>
              <a:rPr lang="en-US" b="1" dirty="0" smtClean="0"/>
              <a:t> of </a:t>
            </a:r>
            <a:r>
              <a:rPr lang="en-US" b="1" dirty="0" smtClean="0">
                <a:solidFill>
                  <a:schemeClr val="accent1"/>
                </a:solidFill>
              </a:rPr>
              <a:t>Prepositions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i="1" dirty="0" smtClean="0"/>
              <a:t>I’ll hide inside of my shell if it gets too dangerous.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sz="2800" b="1" dirty="0" smtClean="0"/>
              <a:t>Which </a:t>
            </a:r>
            <a:r>
              <a:rPr lang="en-US" sz="2800" b="1" dirty="0" smtClean="0">
                <a:solidFill>
                  <a:srgbClr val="FF0000"/>
                </a:solidFill>
              </a:rPr>
              <a:t>preposition</a:t>
            </a:r>
            <a:r>
              <a:rPr lang="en-US" sz="2800" b="1" dirty="0" smtClean="0"/>
              <a:t> in</a:t>
            </a:r>
            <a:r>
              <a:rPr lang="en-US" sz="2800" b="1" dirty="0"/>
              <a:t> </a:t>
            </a:r>
            <a:r>
              <a:rPr lang="en-US" sz="2800" b="1" dirty="0" smtClean="0"/>
              <a:t>the</a:t>
            </a:r>
            <a:br>
              <a:rPr lang="en-US" sz="2800" b="1" dirty="0" smtClean="0"/>
            </a:br>
            <a:r>
              <a:rPr lang="en-US" sz="2800" b="1" dirty="0" smtClean="0"/>
              <a:t>above sentence should be</a:t>
            </a:r>
            <a:br>
              <a:rPr lang="en-US" sz="2800" b="1" dirty="0" smtClean="0"/>
            </a:br>
            <a:r>
              <a:rPr lang="en-US" sz="2800" b="1" dirty="0" smtClean="0"/>
              <a:t>removed?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3600" b="1" i="1" dirty="0" smtClean="0">
                <a:solidFill>
                  <a:srgbClr val="FF0000"/>
                </a:solidFill>
              </a:rPr>
              <a:t>of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81498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ld-lady-11-hide-inside-of-my-sh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theme1.xml><?xml version="1.0" encoding="utf-8"?>
<a:theme xmlns:a="http://schemas.openxmlformats.org/drawingml/2006/main" name="erw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0"/>
      </a:accent1>
      <a:accent2>
        <a:srgbClr val="BFBFBF"/>
      </a:accent2>
      <a:accent3>
        <a:srgbClr val="DADADA"/>
      </a:accent3>
      <a:accent4>
        <a:srgbClr val="0000FF"/>
      </a:accent4>
      <a:accent5>
        <a:srgbClr val="00FF00"/>
      </a:accent5>
      <a:accent6>
        <a:srgbClr val="FF800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erw.thmx</Template>
  <TotalTime>1609</TotalTime>
  <Words>293</Words>
  <Application>Microsoft Macintosh PowerPoint</Application>
  <PresentationFormat>On-screen Show (4:3)</PresentationFormat>
  <Paragraphs>80</Paragraphs>
  <Slides>11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erw</vt:lpstr>
      <vt:lpstr>Prepositions</vt:lpstr>
      <vt:lpstr>Prepositions</vt:lpstr>
      <vt:lpstr>Prepositions Show Positions</vt:lpstr>
      <vt:lpstr>Prepositions Show Positions in Time Too</vt:lpstr>
      <vt:lpstr>Common Prepositions</vt:lpstr>
      <vt:lpstr>Remove Redundant Prepositions</vt:lpstr>
      <vt:lpstr>More Examples of Prepositions</vt:lpstr>
      <vt:lpstr>More Examples of Prepositions</vt:lpstr>
      <vt:lpstr>More Examples of Prepositions</vt:lpstr>
      <vt:lpstr>Review</vt:lpstr>
      <vt:lpstr>PowerPoint Presentation</vt:lpstr>
    </vt:vector>
  </TitlesOfParts>
  <Company>ereadingworksheets.com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Prepositions</dc:title>
  <dc:creator>Don Morton</dc:creator>
  <cp:lastModifiedBy>Don Morton</cp:lastModifiedBy>
  <cp:revision>26</cp:revision>
  <dcterms:created xsi:type="dcterms:W3CDTF">2015-10-13T14:36:41Z</dcterms:created>
  <dcterms:modified xsi:type="dcterms:W3CDTF">2015-11-13T15:15:08Z</dcterms:modified>
</cp:coreProperties>
</file>