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3.xml" ContentType="application/vnd.openxmlformats-officedocument.presentationml.notesSlide+xml"/>
  <Override PartName="/ppt/media/audio3.bin" ContentType="audio/unknown"/>
  <Override PartName="/ppt/notesSlides/notesSlide4.xml" ContentType="application/vnd.openxmlformats-officedocument.presentationml.notesSlide+xml"/>
  <Override PartName="/ppt/media/audio4.bin" ContentType="audio/unknown"/>
  <Override PartName="/ppt/media/audio5.bin" ContentType="audio/unknown"/>
  <Override PartName="/ppt/notesSlides/notesSlide5.xml" ContentType="application/vnd.openxmlformats-officedocument.presentationml.notesSlide+xml"/>
  <Override PartName="/ppt/media/audio6.bin" ContentType="audio/unknown"/>
  <Override PartName="/ppt/media/audio7.bin" ContentType="audio/unknown"/>
  <Override PartName="/ppt/notesSlides/notesSlide6.xml" ContentType="application/vnd.openxmlformats-officedocument.presentationml.notesSlide+xml"/>
  <Override PartName="/ppt/media/audio8.bin" ContentType="audio/unknown"/>
  <Override PartName="/ppt/notesSlides/notesSlide7.xml" ContentType="application/vnd.openxmlformats-officedocument.presentationml.notesSlide+xml"/>
  <Override PartName="/ppt/media/audio9.bin" ContentType="audio/unknown"/>
  <Override PartName="/ppt/notesSlides/notesSlide8.xml" ContentType="application/vnd.openxmlformats-officedocument.presentationml.notesSlide+xml"/>
  <Override PartName="/ppt/media/audio10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3" r:id="rId4"/>
    <p:sldId id="261" r:id="rId5"/>
    <p:sldId id="262" r:id="rId6"/>
    <p:sldId id="265" r:id="rId7"/>
    <p:sldId id="266" r:id="rId8"/>
    <p:sldId id="264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B1508-F073-3640-BB55-693766C3758E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0A9E6-F0D1-8347-9516-A123F9631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0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6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9E6-F0D1-8347-9516-A123F9631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1A46-5B7B-544A-B135-97533990508F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EF80-12F8-DB4E-BF15-1035DBF5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audio" Target="../media/audio7.bin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>Prepositional </a:t>
            </a:r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/>
            </a:r>
            <a:b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Phrases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-under-the-des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793037"/>
            <a:ext cx="2578100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Prepositions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Words that show relationships between nouns and other words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i="1" dirty="0" smtClean="0"/>
              <a:t>The pencil is </a:t>
            </a:r>
            <a:r>
              <a:rPr lang="en-US" b="1" i="1" dirty="0" smtClean="0">
                <a:solidFill>
                  <a:srgbClr val="FF0000"/>
                </a:solidFill>
              </a:rPr>
              <a:t>under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the desk.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i="1" dirty="0" smtClean="0"/>
              <a:t>The desk is </a:t>
            </a:r>
            <a:r>
              <a:rPr lang="en-US" b="1" i="1" dirty="0" smtClean="0">
                <a:solidFill>
                  <a:schemeClr val="accent1"/>
                </a:solidFill>
              </a:rPr>
              <a:t>inside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/>
              <a:t>the classroom.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43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thern-girl-05-the-pencil-is-under-the-de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rfer-05-desk-inside-the-class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ant-monkey-swatting-pla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39" y="2576639"/>
            <a:ext cx="4281360" cy="428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Objects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Nouns </a:t>
            </a:r>
            <a:r>
              <a:rPr lang="en-US" b="1" dirty="0" smtClean="0"/>
              <a:t>in a sentence that do </a:t>
            </a:r>
            <a:r>
              <a:rPr lang="en-US" b="1" u="sng" dirty="0" smtClean="0"/>
              <a:t>not</a:t>
            </a:r>
            <a:r>
              <a:rPr lang="en-US" b="1" dirty="0" smtClean="0"/>
              <a:t> take an action or </a:t>
            </a:r>
            <a:r>
              <a:rPr lang="en-US" b="1" dirty="0" smtClean="0">
                <a:solidFill>
                  <a:srgbClr val="FF0000"/>
                </a:solidFill>
              </a:rPr>
              <a:t>predicate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Example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i="1" dirty="0" smtClean="0"/>
              <a:t>A giant monkey </a:t>
            </a:r>
            <a:r>
              <a:rPr lang="en-US" b="1" i="1" dirty="0" smtClean="0"/>
              <a:t>has climbed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to the </a:t>
            </a:r>
            <a:r>
              <a:rPr lang="en-US" b="1" i="1" dirty="0" smtClean="0">
                <a:solidFill>
                  <a:srgbClr val="FF0000"/>
                </a:solidFill>
              </a:rPr>
              <a:t>top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of a tall </a:t>
            </a:r>
            <a:r>
              <a:rPr lang="en-US" b="1" i="1" dirty="0" smtClean="0">
                <a:solidFill>
                  <a:schemeClr val="accent1"/>
                </a:solidFill>
              </a:rPr>
              <a:t>building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/>
              <a:t>and</a:t>
            </a:r>
            <a:br>
              <a:rPr lang="en-US" i="1" dirty="0" smtClean="0"/>
            </a:br>
            <a:r>
              <a:rPr lang="en-US" b="1" i="1" dirty="0" smtClean="0"/>
              <a:t>is swatting </a:t>
            </a:r>
            <a:r>
              <a:rPr lang="en-US" i="1" dirty="0" smtClean="0"/>
              <a:t>down </a:t>
            </a:r>
            <a:r>
              <a:rPr lang="en-US" b="1" i="1" dirty="0" smtClean="0">
                <a:solidFill>
                  <a:srgbClr val="FF0000"/>
                </a:solidFill>
              </a:rPr>
              <a:t>planes</a:t>
            </a:r>
            <a:r>
              <a:rPr lang="en-US" i="1" dirty="0" smtClean="0"/>
              <a:t>.</a:t>
            </a:r>
            <a:endParaRPr lang="en-US" i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porter-03-swatting-down-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rl-at-doctors-office-getting-sh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71" y="2983247"/>
            <a:ext cx="4161429" cy="3874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39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Prepositional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Phrase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preposition</a:t>
            </a:r>
            <a:r>
              <a:rPr lang="en-US" b="1" dirty="0" smtClean="0"/>
              <a:t>, an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</a:t>
            </a:r>
            <a:r>
              <a:rPr lang="en-US" b="1" dirty="0" smtClean="0"/>
              <a:t>, and the words that connect them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i="1" dirty="0" smtClean="0"/>
              <a:t>The doctor gave </a:t>
            </a:r>
            <a:r>
              <a:rPr lang="en-US" i="1" dirty="0" err="1" smtClean="0"/>
              <a:t>Satya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a shot </a:t>
            </a:r>
            <a:r>
              <a:rPr lang="en-US" b="1" i="1" dirty="0" smtClean="0">
                <a:solidFill>
                  <a:schemeClr val="accent1"/>
                </a:solidFill>
              </a:rPr>
              <a:t>in </a:t>
            </a:r>
            <a:r>
              <a:rPr lang="en-US" b="1" i="1" dirty="0" smtClean="0"/>
              <a:t>her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arm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i="1" dirty="0" smtClean="0"/>
              <a:t>Brad’s idea of a good </a:t>
            </a:r>
            <a:br>
              <a:rPr lang="en-US" i="1" dirty="0" smtClean="0"/>
            </a:br>
            <a:r>
              <a:rPr lang="en-US" i="1" dirty="0" smtClean="0"/>
              <a:t>time is sitting </a:t>
            </a:r>
            <a:r>
              <a:rPr lang="en-US" b="1" i="1" dirty="0" smtClean="0">
                <a:solidFill>
                  <a:schemeClr val="accent1"/>
                </a:solidFill>
              </a:rPr>
              <a:t>on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/>
              <a:t>the </a:t>
            </a:r>
            <a:br>
              <a:rPr lang="en-US" b="1" i="1" dirty="0" smtClean="0"/>
            </a:b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couch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6" name="Picture 5" descr="guy-on-couch-with-bored-gir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28" y="3349630"/>
            <a:ext cx="3937074" cy="35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male-08-satya-got-a-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alley-girl-05-brad-sits-on-the-co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ggar-c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36" y="2638195"/>
            <a:ext cx="4494763" cy="4275019"/>
          </a:xfrm>
          <a:prstGeom prst="rect">
            <a:avLst/>
          </a:prstGeom>
        </p:spPr>
      </p:pic>
      <p:pic>
        <p:nvPicPr>
          <p:cNvPr id="4" name="Picture 3" descr="girls-shopping-at-phone-sto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36" y="3252531"/>
            <a:ext cx="4513172" cy="366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No </a:t>
            </a:r>
            <a:r>
              <a:rPr lang="en-US" b="1" dirty="0" smtClean="0">
                <a:solidFill>
                  <a:srgbClr val="BFBFBF"/>
                </a:solidFill>
              </a:rPr>
              <a:t>Subjects</a:t>
            </a:r>
            <a:r>
              <a:rPr lang="en-US" b="1" dirty="0" smtClean="0"/>
              <a:t> and No </a:t>
            </a:r>
            <a:r>
              <a:rPr lang="en-US" b="1" dirty="0" smtClean="0">
                <a:solidFill>
                  <a:schemeClr val="accent1"/>
                </a:solidFill>
              </a:rPr>
              <a:t>Predicates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13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Prepositional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phrases</a:t>
            </a:r>
            <a:r>
              <a:rPr lang="en-US" b="1" dirty="0" smtClean="0"/>
              <a:t> only include a preposition, an object, and modifiers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5"/>
                </a:solidFill>
              </a:rPr>
              <a:t>I</a:t>
            </a:r>
            <a:r>
              <a:rPr lang="en-US" b="1" i="1" dirty="0" smtClean="0">
                <a:solidFill>
                  <a:srgbClr val="0000FF"/>
                </a:solidFill>
              </a:rPr>
              <a:t>’m </a:t>
            </a:r>
            <a:r>
              <a:rPr lang="en-US" b="1" i="1" dirty="0" smtClean="0">
                <a:solidFill>
                  <a:schemeClr val="accent4"/>
                </a:solidFill>
              </a:rPr>
              <a:t>going </a:t>
            </a:r>
            <a:r>
              <a:rPr lang="en-US" b="1" i="1" dirty="0" smtClean="0">
                <a:solidFill>
                  <a:srgbClr val="FF0000"/>
                </a:solidFill>
              </a:rPr>
              <a:t>with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Valerie</a:t>
            </a:r>
            <a:b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to</a:t>
            </a:r>
            <a:r>
              <a:rPr lang="en-US" b="1" i="1" dirty="0" smtClean="0"/>
              <a:t> the </a:t>
            </a:r>
            <a:r>
              <a:rPr lang="en-US" b="1" i="1" dirty="0" smtClean="0">
                <a:solidFill>
                  <a:srgbClr val="BFBFBF"/>
                </a:solidFill>
              </a:rPr>
              <a:t>mall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i="1" dirty="0" smtClean="0"/>
              <a:t>The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accent5"/>
                </a:solidFill>
              </a:rPr>
              <a:t>cat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with</a:t>
            </a:r>
            <a:r>
              <a:rPr lang="en-US" b="1" i="1" dirty="0" smtClean="0"/>
              <a:t> the black</a:t>
            </a:r>
            <a:br>
              <a:rPr lang="en-US" b="1" i="1" dirty="0" smtClean="0"/>
            </a:b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bowtie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accent4"/>
                </a:solidFill>
              </a:rPr>
              <a:t>is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begging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for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snacks</a:t>
            </a:r>
            <a:r>
              <a:rPr lang="en-US" b="1" i="1" dirty="0" smtClean="0"/>
              <a:t> </a:t>
            </a:r>
            <a:r>
              <a:rPr lang="en-US" i="1" dirty="0" smtClean="0"/>
              <a:t>again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ley-girl-04-going-to-the-mall-with-v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zo-cat-with-bowt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d-man-with-cane-and-suspend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1" y="2705471"/>
            <a:ext cx="3211288" cy="415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/>
                </a:solidFill>
              </a:rPr>
              <a:t>Prepositional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BFBFBF"/>
                </a:solidFill>
              </a:rPr>
              <a:t>Phrases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i="1" dirty="0" smtClean="0"/>
              <a:t>Arthur lost his good teeth under the couch, so he’ll be having soup again.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What is the </a:t>
            </a:r>
            <a:r>
              <a:rPr lang="en-US" sz="2800" b="1" i="1" dirty="0" smtClean="0"/>
              <a:t>complete</a:t>
            </a:r>
            <a:r>
              <a:rPr lang="en-US" sz="2800" b="1" dirty="0" smtClean="0"/>
              <a:t> prepositional</a:t>
            </a:r>
            <a:br>
              <a:rPr lang="en-US" sz="2800" b="1" dirty="0" smtClean="0"/>
            </a:br>
            <a:r>
              <a:rPr lang="en-US" sz="2800" b="1" dirty="0" smtClean="0"/>
              <a:t>phrase used in the above </a:t>
            </a:r>
            <a:br>
              <a:rPr lang="en-US" sz="2800" b="1" dirty="0" smtClean="0"/>
            </a:br>
            <a:r>
              <a:rPr lang="en-US" sz="2800" b="1" dirty="0" smtClean="0"/>
              <a:t>sentence?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under </a:t>
            </a:r>
            <a:r>
              <a:rPr lang="en-US" sz="3600" b="1" i="1" dirty="0" smtClean="0">
                <a:solidFill>
                  <a:srgbClr val="000000"/>
                </a:solidFill>
              </a:rPr>
              <a:t>the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chemeClr val="bg1">
                    <a:lumMod val="75000"/>
                  </a:schemeClr>
                </a:solidFill>
              </a:rPr>
              <a:t>couch</a:t>
            </a:r>
            <a:endParaRPr lang="en-US" sz="3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ld-lady-12-lost-his-good-tee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-riding-bik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17" y="3018348"/>
            <a:ext cx="2773082" cy="383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/>
                </a:solidFill>
              </a:rPr>
              <a:t>Prepositional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BFBFBF"/>
                </a:solidFill>
              </a:rPr>
              <a:t>Phrases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i="1" dirty="0" smtClean="0"/>
              <a:t>Shawn can do a front flip on his bike, bro.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What is the </a:t>
            </a:r>
            <a:r>
              <a:rPr lang="en-US" sz="2800" b="1" i="1" dirty="0" smtClean="0"/>
              <a:t>complete</a:t>
            </a:r>
            <a:r>
              <a:rPr lang="en-US" sz="2800" b="1" dirty="0" smtClean="0"/>
              <a:t> prepositional</a:t>
            </a:r>
            <a:br>
              <a:rPr lang="en-US" sz="2800" b="1" dirty="0" smtClean="0"/>
            </a:br>
            <a:r>
              <a:rPr lang="en-US" sz="2800" b="1" dirty="0" smtClean="0"/>
              <a:t>phrase used in the above </a:t>
            </a:r>
            <a:br>
              <a:rPr lang="en-US" sz="2800" b="1" dirty="0" smtClean="0"/>
            </a:br>
            <a:r>
              <a:rPr lang="en-US" sz="2800" b="1" dirty="0" smtClean="0"/>
              <a:t>sentence?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on</a:t>
            </a:r>
            <a:r>
              <a:rPr lang="en-US" sz="3600" b="1" dirty="0" smtClean="0"/>
              <a:t> his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bike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rfer-06-front-f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s-standing-around-in-unifor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15" y="2963135"/>
            <a:ext cx="3799658" cy="389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/>
                </a:solidFill>
              </a:rPr>
              <a:t>Prepositional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BFBFBF"/>
                </a:solidFill>
              </a:rPr>
              <a:t>Phrases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7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i="1" dirty="0" smtClean="0"/>
              <a:t>Hey, we should get an expensive gift for our teacher since he or she helps us so much.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 smtClean="0"/>
              <a:t>What is the </a:t>
            </a:r>
            <a:r>
              <a:rPr lang="en-US" sz="2800" b="1" i="1" dirty="0" smtClean="0"/>
              <a:t>complete</a:t>
            </a:r>
            <a:br>
              <a:rPr lang="en-US" sz="2800" b="1" i="1" dirty="0" smtClean="0"/>
            </a:br>
            <a:r>
              <a:rPr lang="en-US" sz="2800" b="1" dirty="0" smtClean="0"/>
              <a:t>prepositional phrase </a:t>
            </a:r>
            <a:br>
              <a:rPr lang="en-US" sz="2800" b="1" dirty="0" smtClean="0"/>
            </a:br>
            <a:r>
              <a:rPr lang="en-US" sz="2800" b="1" dirty="0" smtClean="0"/>
              <a:t>used in the above </a:t>
            </a:r>
            <a:br>
              <a:rPr lang="en-US" sz="2800" b="1" dirty="0" smtClean="0"/>
            </a:br>
            <a:r>
              <a:rPr lang="en-US" sz="2800" b="1" dirty="0" smtClean="0"/>
              <a:t>sentence?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for </a:t>
            </a:r>
            <a:r>
              <a:rPr lang="en-US" sz="3600" b="1" i="1" dirty="0" smtClean="0"/>
              <a:t>our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BFBFBF"/>
                </a:solidFill>
              </a:rPr>
              <a:t>teacher</a:t>
            </a:r>
            <a:endParaRPr lang="en-US" sz="3600" b="1" i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male-09-expensive-gift-for-teac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03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22" y="1251510"/>
            <a:ext cx="8670003" cy="5447751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Prepositions </a:t>
            </a:r>
            <a:r>
              <a:rPr lang="en-US" dirty="0" smtClean="0"/>
              <a:t>show relationships </a:t>
            </a:r>
            <a:r>
              <a:rPr lang="en-US" smtClean="0"/>
              <a:t>between </a:t>
            </a:r>
            <a:r>
              <a:rPr lang="en-US" smtClean="0"/>
              <a:t>nouns and </a:t>
            </a:r>
            <a:r>
              <a:rPr lang="en-US" dirty="0" smtClean="0"/>
              <a:t>other words.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Prepositional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phrases </a:t>
            </a:r>
            <a:r>
              <a:rPr lang="en-US" dirty="0" smtClean="0"/>
              <a:t>start with a </a:t>
            </a:r>
            <a:r>
              <a:rPr lang="en-US" b="1" dirty="0" smtClean="0">
                <a:solidFill>
                  <a:schemeClr val="accent1"/>
                </a:solidFill>
              </a:rPr>
              <a:t>preposition</a:t>
            </a:r>
            <a:r>
              <a:rPr lang="en-US" dirty="0" smtClean="0"/>
              <a:t> and include an </a:t>
            </a:r>
            <a:r>
              <a:rPr lang="en-US" b="1" dirty="0" smtClean="0"/>
              <a:t>object</a:t>
            </a:r>
            <a:r>
              <a:rPr lang="en-US" dirty="0" smtClean="0"/>
              <a:t>, modifiers, and any words that connect them.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Prepositional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phrases </a:t>
            </a:r>
            <a:r>
              <a:rPr lang="en-US" dirty="0" smtClean="0">
                <a:solidFill>
                  <a:srgbClr val="000000"/>
                </a:solidFill>
              </a:rPr>
              <a:t>do </a:t>
            </a:r>
            <a:r>
              <a:rPr lang="en-US" b="1" u="sng" dirty="0" smtClean="0">
                <a:solidFill>
                  <a:srgbClr val="000000"/>
                </a:solidFill>
              </a:rPr>
              <a:t>not</a:t>
            </a:r>
            <a:r>
              <a:rPr lang="en-US" dirty="0" smtClean="0">
                <a:solidFill>
                  <a:srgbClr val="000000"/>
                </a:solidFill>
              </a:rPr>
              <a:t> include </a:t>
            </a:r>
            <a:r>
              <a:rPr lang="en-US" b="1" dirty="0" smtClean="0">
                <a:solidFill>
                  <a:srgbClr val="000000"/>
                </a:solidFill>
              </a:rPr>
              <a:t>subjects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b="1" dirty="0" smtClean="0">
                <a:solidFill>
                  <a:srgbClr val="000000"/>
                </a:solidFill>
              </a:rPr>
              <a:t>predicates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1218</TotalTime>
  <Words>206</Words>
  <Application>Microsoft Macintosh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erw</vt:lpstr>
      <vt:lpstr>Prepositional  Phrases</vt:lpstr>
      <vt:lpstr>Prepositions</vt:lpstr>
      <vt:lpstr>Objects</vt:lpstr>
      <vt:lpstr>Prepositional Phrase</vt:lpstr>
      <vt:lpstr>No Subjects and No Predicates</vt:lpstr>
      <vt:lpstr>More Examples of  Prepositional Phrases</vt:lpstr>
      <vt:lpstr>More Examples of  Prepositional Phrases</vt:lpstr>
      <vt:lpstr>More Examples of  Prepositional Phrases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Prepositional Phrases</dc:title>
  <dc:creator>Don Morton</dc:creator>
  <cp:lastModifiedBy>Don Morton</cp:lastModifiedBy>
  <cp:revision>23</cp:revision>
  <dcterms:created xsi:type="dcterms:W3CDTF">2015-10-13T19:46:39Z</dcterms:created>
  <dcterms:modified xsi:type="dcterms:W3CDTF">2015-11-13T15:47:48Z</dcterms:modified>
</cp:coreProperties>
</file>