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bin" ContentType="audio/unknown"/>
  <Override PartName="/ppt/media/audio2.bin" ContentType="audio/unknown"/>
  <Override PartName="/ppt/media/audio3.bin" ContentType="audio/unknown"/>
  <Override PartName="/ppt/media/audio4.bin" ContentType="audio/unknown"/>
  <Override PartName="/ppt/media/audio5.bin" ContentType="audio/unknown"/>
  <Override PartName="/ppt/media/audio6.bin" ContentType="audio/unknown"/>
  <Override PartName="/ppt/media/audio7.bin" ContentType="audio/unknown"/>
  <Override PartName="/ppt/media/audio8.bin" ContentType="audio/unknown"/>
  <Override PartName="/ppt/media/audio9.bin" ContentType="audio/unknown"/>
  <Override PartName="/ppt/media/audio10.bin" ContentType="audio/unknown"/>
  <Override PartName="/ppt/media/audio11.bin" ContentType="audio/unknown"/>
  <Override PartName="/ppt/media/audio12.bin" ContentType="audio/unknown"/>
  <Override PartName="/ppt/media/audio13.bin" ContentType="audio/unknown"/>
  <Override PartName="/ppt/media/audio14.bin" ContentType="audio/unknown"/>
  <Override PartName="/ppt/media/audio15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62" r:id="rId4"/>
    <p:sldId id="261" r:id="rId5"/>
    <p:sldId id="264" r:id="rId6"/>
    <p:sldId id="263" r:id="rId7"/>
    <p:sldId id="265" r:id="rId8"/>
    <p:sldId id="259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8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5057D-E593-E24C-AECA-E5B3B6C20009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6C863-CD3D-EF49-9939-320A09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9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59DFC-02BB-A44F-878E-0F98375209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65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AF31-A41E-314E-9A64-3D3D8C412C16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A8D4-6EBE-F445-9734-3AA1DF97D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AF31-A41E-314E-9A64-3D3D8C412C16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A8D4-6EBE-F445-9734-3AA1DF97D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6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AF31-A41E-314E-9A64-3D3D8C412C16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A8D4-6EBE-F445-9734-3AA1DF97D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6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AF31-A41E-314E-9A64-3D3D8C412C16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A8D4-6EBE-F445-9734-3AA1DF97D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1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AF31-A41E-314E-9A64-3D3D8C412C16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A8D4-6EBE-F445-9734-3AA1DF97D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0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AF31-A41E-314E-9A64-3D3D8C412C16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A8D4-6EBE-F445-9734-3AA1DF97D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6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AF31-A41E-314E-9A64-3D3D8C412C16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A8D4-6EBE-F445-9734-3AA1DF97D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AF31-A41E-314E-9A64-3D3D8C412C16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A8D4-6EBE-F445-9734-3AA1DF97D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3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AF31-A41E-314E-9A64-3D3D8C412C16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A8D4-6EBE-F445-9734-3AA1DF97D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9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AF31-A41E-314E-9A64-3D3D8C412C16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A8D4-6EBE-F445-9734-3AA1DF97D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2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AF31-A41E-314E-9A64-3D3D8C412C16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A8D4-6EBE-F445-9734-3AA1DF97D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4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2AF31-A41E-314E-9A64-3D3D8C412C16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8A8D4-6EBE-F445-9734-3AA1DF97D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8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4" Type="http://schemas.openxmlformats.org/officeDocument/2006/relationships/audio" Target="../media/audio5.bin"/><Relationship Id="rId5" Type="http://schemas.openxmlformats.org/officeDocument/2006/relationships/audio" Target="../media/audio6.bin"/><Relationship Id="rId6" Type="http://schemas.openxmlformats.org/officeDocument/2006/relationships/audio" Target="../media/audio7.bin"/><Relationship Id="rId7" Type="http://schemas.openxmlformats.org/officeDocument/2006/relationships/audio" Target="../media/audio8.bin"/><Relationship Id="rId8" Type="http://schemas.openxmlformats.org/officeDocument/2006/relationships/audio" Target="../media/audio9.bin"/><Relationship Id="rId9" Type="http://schemas.openxmlformats.org/officeDocument/2006/relationships/audio" Target="../media/audio10.bin"/><Relationship Id="rId10" Type="http://schemas.openxmlformats.org/officeDocument/2006/relationships/audio" Target="../media/audio11.bin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2.bin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3.bin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4.bin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5.bin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250" y="784880"/>
            <a:ext cx="8015492" cy="2319964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chemeClr val="accent1"/>
                </a:solidFill>
                <a:latin typeface="Arial"/>
                <a:cs typeface="Arial"/>
              </a:rPr>
              <a:t>Interjections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Picture 3" descr="erw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18" y="5468759"/>
            <a:ext cx="3288347" cy="10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3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lf-in-sheep-her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064" y="4845234"/>
            <a:ext cx="4173935" cy="20127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1"/>
                </a:solidFill>
              </a:rPr>
              <a:t>Interjections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6" name="Picture 5" descr="spy-doing-something-sneak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227" y="2558233"/>
            <a:ext cx="1500140" cy="429976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22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Words that express </a:t>
            </a:r>
            <a:r>
              <a:rPr lang="en-US" b="1" dirty="0" smtClean="0">
                <a:solidFill>
                  <a:schemeClr val="accent1"/>
                </a:solidFill>
              </a:rPr>
              <a:t>excitement</a:t>
            </a:r>
            <a:r>
              <a:rPr lang="en-US" b="1" dirty="0" smtClean="0">
                <a:solidFill>
                  <a:srgbClr val="BFBFBF"/>
                </a:solidFill>
              </a:rPr>
              <a:t> </a:t>
            </a:r>
            <a:r>
              <a:rPr lang="en-US" b="1" dirty="0" smtClean="0"/>
              <a:t>or </a:t>
            </a:r>
            <a:r>
              <a:rPr lang="en-US" b="1" dirty="0" smtClean="0">
                <a:solidFill>
                  <a:srgbClr val="BFBFBF"/>
                </a:solidFill>
              </a:rPr>
              <a:t>emotion</a:t>
            </a: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b="1" dirty="0" smtClean="0"/>
              <a:t>Examples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b="1" i="1" dirty="0" smtClean="0">
                <a:solidFill>
                  <a:schemeClr val="accent1"/>
                </a:solidFill>
              </a:rPr>
              <a:t>Uh</a:t>
            </a:r>
            <a:r>
              <a:rPr lang="en-US" i="1" dirty="0" smtClean="0"/>
              <a:t>, Harry, is that you?</a:t>
            </a:r>
          </a:p>
          <a:p>
            <a:pPr marL="0" indent="0">
              <a:buNone/>
            </a:pPr>
            <a:endParaRPr lang="en-US" sz="1000" i="1" dirty="0"/>
          </a:p>
          <a:p>
            <a:pPr marL="0" indent="0">
              <a:buNone/>
            </a:pPr>
            <a:r>
              <a:rPr lang="en-US" b="1" i="1" dirty="0" err="1" smtClean="0">
                <a:solidFill>
                  <a:srgbClr val="FF0000"/>
                </a:solidFill>
              </a:rPr>
              <a:t>Pssst</a:t>
            </a:r>
            <a:r>
              <a:rPr lang="en-US" i="1" dirty="0" smtClean="0"/>
              <a:t>! The crow flies at midnight.</a:t>
            </a:r>
          </a:p>
          <a:p>
            <a:pPr marL="0" indent="0">
              <a:buNone/>
            </a:pPr>
            <a:endParaRPr lang="en-US" sz="1900" i="1" dirty="0"/>
          </a:p>
          <a:p>
            <a:pPr marL="0" indent="0"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Interjections</a:t>
            </a:r>
            <a:r>
              <a:rPr lang="en-US" sz="3000" b="1" dirty="0" smtClean="0"/>
              <a:t> are followed by a comma</a:t>
            </a:r>
            <a:r>
              <a:rPr lang="en-US" sz="3000" b="1" dirty="0"/>
              <a:t>, </a:t>
            </a:r>
            <a:r>
              <a:rPr lang="en-US" sz="3000" b="1" dirty="0" smtClean="0"/>
              <a:t>ellipsis, or an exclamation point.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258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ared-girl-03-harry-is-that-y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oon-07-crow-flies-at-midn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Some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Common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Interjections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83949" cy="5117465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Ahh</a:t>
            </a:r>
            <a:endParaRPr lang="en-US" dirty="0" smtClean="0"/>
          </a:p>
          <a:p>
            <a:r>
              <a:rPr lang="en-US" dirty="0" smtClean="0"/>
              <a:t>Argh</a:t>
            </a:r>
            <a:endParaRPr lang="en-US" dirty="0" smtClean="0"/>
          </a:p>
          <a:p>
            <a:r>
              <a:rPr lang="en-US" dirty="0" err="1" smtClean="0"/>
              <a:t>Ew</a:t>
            </a:r>
            <a:endParaRPr lang="en-US" dirty="0" smtClean="0"/>
          </a:p>
          <a:p>
            <a:r>
              <a:rPr lang="en-US" dirty="0" smtClean="0"/>
              <a:t>Hey</a:t>
            </a:r>
          </a:p>
          <a:p>
            <a:r>
              <a:rPr lang="en-US" dirty="0" smtClean="0"/>
              <a:t>Hmm</a:t>
            </a:r>
          </a:p>
          <a:p>
            <a:r>
              <a:rPr lang="en-US" dirty="0" smtClean="0"/>
              <a:t>Huh</a:t>
            </a:r>
          </a:p>
          <a:p>
            <a:r>
              <a:rPr lang="en-US" dirty="0" err="1" smtClean="0"/>
              <a:t>Ohh</a:t>
            </a:r>
            <a:endParaRPr lang="en-US" dirty="0" smtClean="0"/>
          </a:p>
          <a:p>
            <a:r>
              <a:rPr lang="en-US" dirty="0" smtClean="0"/>
              <a:t>Whew</a:t>
            </a:r>
          </a:p>
          <a:p>
            <a:r>
              <a:rPr lang="en-US" dirty="0" smtClean="0"/>
              <a:t>Yikes</a:t>
            </a:r>
          </a:p>
        </p:txBody>
      </p:sp>
    </p:spTree>
    <p:extLst>
      <p:ext uri="{BB962C8B-B14F-4D97-AF65-F5344CB8AC3E}">
        <p14:creationId xmlns:p14="http://schemas.microsoft.com/office/powerpoint/2010/main" val="289669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thern-girl-06-ahh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gry-guy-07-aarrg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ol-girl-05-ew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orts-announcer-12-he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erd-girl-15-hm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goon-08-hu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roll-07-oooh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old-lady-13-ph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uper-narrator-16-yik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d-yelling-at-ki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22" y="2926325"/>
            <a:ext cx="2426227" cy="3913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1"/>
                </a:solidFill>
              </a:rPr>
              <a:t>Interjections </a:t>
            </a:r>
            <a:r>
              <a:rPr lang="en-US" b="1" dirty="0" smtClean="0"/>
              <a:t>Are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Nonstandard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You should only use interjections for dialogue in formal writing.</a:t>
            </a: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b="1" dirty="0" smtClean="0"/>
              <a:t>An Example of Dialogue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</a:rPr>
              <a:t>Dad said, “</a:t>
            </a:r>
            <a:r>
              <a:rPr lang="en-US" b="1" i="1" dirty="0" smtClean="0">
                <a:solidFill>
                  <a:schemeClr val="accent1"/>
                </a:solidFill>
              </a:rPr>
              <a:t>Argh</a:t>
            </a:r>
            <a:r>
              <a:rPr lang="en-US" i="1" dirty="0" smtClean="0">
                <a:solidFill>
                  <a:srgbClr val="000000"/>
                </a:solidFill>
              </a:rPr>
              <a:t>! How could you</a:t>
            </a:r>
            <a:br>
              <a:rPr lang="en-US" i="1" dirty="0" smtClean="0">
                <a:solidFill>
                  <a:srgbClr val="000000"/>
                </a:solidFill>
              </a:rPr>
            </a:br>
            <a:r>
              <a:rPr lang="en-US" i="1" dirty="0" smtClean="0">
                <a:solidFill>
                  <a:srgbClr val="000000"/>
                </a:solidFill>
              </a:rPr>
              <a:t>eat my special chocolate bar?”</a:t>
            </a:r>
            <a:endParaRPr lang="en-US" i="1" dirty="0" smtClean="0"/>
          </a:p>
          <a:p>
            <a:pPr marL="0" indent="0">
              <a:buNone/>
            </a:pPr>
            <a:endParaRPr lang="en-US" sz="1800" i="1" dirty="0" smtClean="0"/>
          </a:p>
          <a:p>
            <a:pPr marL="0" indent="0">
              <a:buNone/>
            </a:pPr>
            <a:r>
              <a:rPr lang="en-US" sz="3000" b="1" dirty="0" smtClean="0"/>
              <a:t>Dialogue is when characters in a</a:t>
            </a:r>
            <a:br>
              <a:rPr lang="en-US" sz="3000" b="1" dirty="0" smtClean="0"/>
            </a:br>
            <a:r>
              <a:rPr lang="en-US" sz="3000" b="1" dirty="0" smtClean="0"/>
              <a:t>story speak to each other.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33230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-guy-06-special-chocolate-b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ien-astronau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760" y="2888096"/>
            <a:ext cx="2020240" cy="3969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More </a:t>
            </a:r>
            <a:r>
              <a:rPr lang="en-US" b="1" dirty="0" smtClean="0">
                <a:solidFill>
                  <a:srgbClr val="BFBFBF"/>
                </a:solidFill>
              </a:rPr>
              <a:t>Examples</a:t>
            </a:r>
            <a:r>
              <a:rPr lang="en-US" b="1" dirty="0" smtClean="0"/>
              <a:t> of </a:t>
            </a:r>
            <a:r>
              <a:rPr lang="en-US" b="1" dirty="0" smtClean="0">
                <a:solidFill>
                  <a:schemeClr val="accent1"/>
                </a:solidFill>
              </a:rPr>
              <a:t>Interjections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i="1" dirty="0" smtClean="0"/>
              <a:t>Shelly cried in terror, “Eek! Invaders from space are invading!”</a:t>
            </a:r>
            <a:endParaRPr lang="en-US" sz="2800" b="1" dirty="0" smtClean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Which word in the above sentence is</a:t>
            </a:r>
            <a:br>
              <a:rPr lang="en-US" sz="2800" b="1" dirty="0" smtClean="0"/>
            </a:br>
            <a:r>
              <a:rPr lang="en-US" sz="2800" b="1" dirty="0" smtClean="0"/>
              <a:t>an interjection?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3600" b="1" i="1" dirty="0" smtClean="0">
                <a:solidFill>
                  <a:schemeClr val="accent1"/>
                </a:solidFill>
              </a:rPr>
              <a:t>Eek</a:t>
            </a:r>
            <a:endParaRPr lang="en-US" sz="36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42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arrator-female-17-shelly-cried-in-t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-reading-newspap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517" y="3529283"/>
            <a:ext cx="3566481" cy="3328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More </a:t>
            </a:r>
            <a:r>
              <a:rPr lang="en-US" b="1" dirty="0" smtClean="0">
                <a:solidFill>
                  <a:srgbClr val="BFBFBF"/>
                </a:solidFill>
              </a:rPr>
              <a:t>Examples</a:t>
            </a:r>
            <a:r>
              <a:rPr lang="en-US" b="1" dirty="0" smtClean="0"/>
              <a:t> of </a:t>
            </a:r>
            <a:r>
              <a:rPr lang="en-US" b="1" dirty="0" smtClean="0">
                <a:solidFill>
                  <a:schemeClr val="accent1"/>
                </a:solidFill>
              </a:rPr>
              <a:t>Interjections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i="1" dirty="0" smtClean="0"/>
              <a:t>Mr. Witherspoon read the day’s news, sipped his tea, and said to himself in dismay  “Tsk, tsk, what has happened to this world?”</a:t>
            </a:r>
            <a:endParaRPr lang="en-US" sz="2800" b="1" dirty="0" smtClean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Which word in the above sentence is</a:t>
            </a:r>
            <a:br>
              <a:rPr lang="en-US" sz="2800" b="1" dirty="0" smtClean="0"/>
            </a:br>
            <a:r>
              <a:rPr lang="en-US" sz="2800" b="1" dirty="0" smtClean="0"/>
              <a:t>an interjection?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3600" b="1" i="1" dirty="0" smtClean="0">
                <a:solidFill>
                  <a:schemeClr val="accent1"/>
                </a:solidFill>
              </a:rPr>
              <a:t>Tsk </a:t>
            </a:r>
            <a:endParaRPr lang="en-US" sz="36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3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arrator-female-14-mr-witherspoon-said-tsk-ts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y-thinking-with-question-mark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391" y="3202393"/>
            <a:ext cx="3110662" cy="36740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More </a:t>
            </a:r>
            <a:r>
              <a:rPr lang="en-US" b="1" dirty="0" smtClean="0">
                <a:solidFill>
                  <a:srgbClr val="BFBFBF"/>
                </a:solidFill>
              </a:rPr>
              <a:t>Examples</a:t>
            </a:r>
            <a:r>
              <a:rPr lang="en-US" b="1" dirty="0" smtClean="0"/>
              <a:t> of </a:t>
            </a:r>
            <a:r>
              <a:rPr lang="en-US" b="1" dirty="0" smtClean="0">
                <a:solidFill>
                  <a:schemeClr val="accent1"/>
                </a:solidFill>
              </a:rPr>
              <a:t>Interjections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i="1" dirty="0" smtClean="0"/>
              <a:t>Bobby wondered to himself, “Why do ostriches have feathers if they can’t fly? Hmm…”</a:t>
            </a:r>
            <a:endParaRPr lang="en-US" sz="2800" b="1" dirty="0" smtClean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Which word in the above is an</a:t>
            </a:r>
            <a:br>
              <a:rPr lang="en-US" sz="2800" b="1" dirty="0" smtClean="0"/>
            </a:br>
            <a:r>
              <a:rPr lang="en-US" sz="2800" b="1" dirty="0" smtClean="0"/>
              <a:t>interjection?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3600" b="1" i="1" dirty="0" smtClean="0">
                <a:solidFill>
                  <a:schemeClr val="accent1"/>
                </a:solidFill>
              </a:rPr>
              <a:t>Hmm</a:t>
            </a:r>
            <a:endParaRPr lang="en-US" sz="36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77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arrator-female-15-bobby-wondered-to-himsel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803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1"/>
                </a:solidFill>
              </a:rPr>
              <a:t>Review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522" y="1251510"/>
            <a:ext cx="8670003" cy="5447751"/>
          </a:xfrm>
        </p:spPr>
        <p:txBody>
          <a:bodyPr>
            <a:normAutofit/>
          </a:bodyPr>
          <a:lstStyle/>
          <a:p>
            <a:endParaRPr lang="en-US" sz="800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Interjections </a:t>
            </a:r>
            <a:r>
              <a:rPr lang="en-US" dirty="0" smtClean="0"/>
              <a:t>show excitement or emotion.</a:t>
            </a:r>
          </a:p>
          <a:p>
            <a:endParaRPr lang="en-US" sz="2000" dirty="0" smtClean="0"/>
          </a:p>
          <a:p>
            <a:r>
              <a:rPr lang="en-US" b="1" dirty="0" smtClean="0">
                <a:solidFill>
                  <a:schemeClr val="accent1"/>
                </a:solidFill>
              </a:rPr>
              <a:t>Interjections </a:t>
            </a:r>
            <a:r>
              <a:rPr lang="en-US" dirty="0" smtClean="0"/>
              <a:t>are one word utterances that are inappropriate for formal writing.</a:t>
            </a:r>
          </a:p>
          <a:p>
            <a:endParaRPr lang="en-US" sz="2000" dirty="0"/>
          </a:p>
          <a:p>
            <a:r>
              <a:rPr lang="en-US" b="1" dirty="0" smtClean="0">
                <a:solidFill>
                  <a:schemeClr val="accent1"/>
                </a:solidFill>
              </a:rPr>
              <a:t>Interjections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are always followed by a comma, ellipsis, or exclamation point.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Dialogue </a:t>
            </a:r>
            <a:r>
              <a:rPr lang="en-US" dirty="0" smtClean="0">
                <a:solidFill>
                  <a:srgbClr val="000000"/>
                </a:solidFill>
              </a:rPr>
              <a:t>is an appropriate place to use </a:t>
            </a:r>
            <a:r>
              <a:rPr lang="en-US" b="1" dirty="0" smtClean="0">
                <a:solidFill>
                  <a:srgbClr val="000000"/>
                </a:solidFill>
              </a:rPr>
              <a:t>interjections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94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rw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18" y="5468759"/>
            <a:ext cx="3288347" cy="10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9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rw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BFBFBF"/>
      </a:accent2>
      <a:accent3>
        <a:srgbClr val="DADADA"/>
      </a:accent3>
      <a:accent4>
        <a:srgbClr val="0000FF"/>
      </a:accent4>
      <a:accent5>
        <a:srgbClr val="00FF00"/>
      </a:accent5>
      <a:accent6>
        <a:srgbClr val="FF80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erw.thmx</Template>
  <TotalTime>238</TotalTime>
  <Words>219</Words>
  <Application>Microsoft Macintosh PowerPoint</Application>
  <PresentationFormat>On-screen Show (4:3)</PresentationFormat>
  <Paragraphs>60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erw</vt:lpstr>
      <vt:lpstr>Interjections</vt:lpstr>
      <vt:lpstr>Interjections</vt:lpstr>
      <vt:lpstr>Some Common Interjections</vt:lpstr>
      <vt:lpstr>Interjections Are Nonstandard</vt:lpstr>
      <vt:lpstr>More Examples of Interjections</vt:lpstr>
      <vt:lpstr>More Examples of Interjections</vt:lpstr>
      <vt:lpstr>More Examples of Interjections</vt:lpstr>
      <vt:lpstr>Review</vt:lpstr>
      <vt:lpstr>PowerPoint Presentation</vt:lpstr>
    </vt:vector>
  </TitlesOfParts>
  <Company>ereadingworksheets.com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Morton</dc:creator>
  <cp:lastModifiedBy>Don Morton</cp:lastModifiedBy>
  <cp:revision>19</cp:revision>
  <dcterms:created xsi:type="dcterms:W3CDTF">2015-10-14T15:33:00Z</dcterms:created>
  <dcterms:modified xsi:type="dcterms:W3CDTF">2015-11-13T17:35:22Z</dcterms:modified>
</cp:coreProperties>
</file>