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3.xml" ContentType="application/vnd.openxmlformats-officedocument.presentationml.notesSlide+xml"/>
  <Override PartName="/ppt/media/audio3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4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5.bin" ContentType="audio/unknown"/>
  <Override PartName="/ppt/notesSlides/notesSlide8.xml" ContentType="application/vnd.openxmlformats-officedocument.presentationml.notesSlide+xml"/>
  <Override PartName="/ppt/media/audio6.bin" ContentType="audio/unknown"/>
  <Override PartName="/ppt/notesSlides/notesSlide9.xml" ContentType="application/vnd.openxmlformats-officedocument.presentationml.notesSlide+xml"/>
  <Override PartName="/ppt/media/audio7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5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BEC05-F609-6F4D-91BB-4E738C72FB24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F850-864E-4F44-B58F-615ED5058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6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5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8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3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DF850-864E-4F44-B58F-615ED50584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4E55-932D-D343-8675-E132B03C3B11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CABE-11AC-7B4C-BA15-458A69519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Comparative </a:t>
            </a:r>
            <a:r>
              <a:rPr lang="en-US" sz="5400" b="1" dirty="0" smtClean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Superlative</a:t>
            </a:r>
            <a:r>
              <a:rPr lang="en-US" sz="5400" b="1" dirty="0" smtClean="0">
                <a:solidFill>
                  <a:srgbClr val="000000"/>
                </a:solidFill>
                <a:latin typeface="Arial"/>
                <a:cs typeface="Arial"/>
              </a:rPr>
              <a:t> Adjectives</a:t>
            </a:r>
            <a:endParaRPr lang="en-US" sz="5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 lnSpcReduction="10000"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Comparative </a:t>
            </a:r>
            <a:r>
              <a:rPr lang="en-US" b="1" dirty="0" smtClean="0">
                <a:solidFill>
                  <a:srgbClr val="BFBFBF"/>
                </a:solidFill>
              </a:rPr>
              <a:t>adjectives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compare two things.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Superlative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compare a thing to others, and express that it is of the highest degree.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Adjectives </a:t>
            </a:r>
            <a:r>
              <a:rPr lang="en-US" dirty="0" smtClean="0"/>
              <a:t>that have more than two syllables take </a:t>
            </a:r>
            <a:r>
              <a:rPr lang="en-US" b="1" i="1" dirty="0" smtClean="0"/>
              <a:t>more</a:t>
            </a:r>
            <a:r>
              <a:rPr lang="en-US" dirty="0" smtClean="0"/>
              <a:t> or </a:t>
            </a:r>
            <a:r>
              <a:rPr lang="en-US" b="1" i="1" dirty="0" smtClean="0"/>
              <a:t>most</a:t>
            </a:r>
            <a:r>
              <a:rPr lang="en-US" dirty="0" smtClean="0"/>
              <a:t>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ing-robo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2" y="2503020"/>
            <a:ext cx="5212077" cy="4354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Adjectives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Describe or modify nouns and pronouns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helpful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robot cleaned </a:t>
            </a:r>
            <a:br>
              <a:rPr lang="en-US" dirty="0" smtClean="0"/>
            </a:br>
            <a:r>
              <a:rPr lang="en-US" dirty="0" smtClean="0"/>
              <a:t>my room.</a:t>
            </a:r>
            <a:br>
              <a:rPr lang="en-US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He’s </a:t>
            </a:r>
            <a:r>
              <a:rPr lang="en-US" b="1" dirty="0" smtClean="0">
                <a:solidFill>
                  <a:srgbClr val="FF0000"/>
                </a:solidFill>
              </a:rPr>
              <a:t>friendlier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than that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killer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robot that tried to </a:t>
            </a:r>
            <a:br>
              <a:rPr lang="en-US" dirty="0" smtClean="0"/>
            </a:br>
            <a:r>
              <a:rPr lang="en-US" dirty="0" smtClean="0"/>
              <a:t>eradicate humanity.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4-helpful-robot-clean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rrator-male-05-friendlier-than-that-killer-rob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ephant-scared-of-m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474" y="2337379"/>
            <a:ext cx="4470391" cy="4520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Comparative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Compare two things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Elephants</a:t>
            </a:r>
            <a:r>
              <a:rPr lang="en-US" i="1" dirty="0" smtClean="0"/>
              <a:t> are </a:t>
            </a:r>
            <a:r>
              <a:rPr lang="en-US" b="1" i="1" dirty="0" smtClean="0">
                <a:solidFill>
                  <a:schemeClr val="accent1"/>
                </a:solidFill>
              </a:rPr>
              <a:t>bigger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than</a:t>
            </a:r>
            <a:br>
              <a:rPr lang="en-US" i="1" dirty="0" smtClean="0"/>
            </a:br>
            <a:r>
              <a:rPr lang="en-US" b="1" i="1" dirty="0" smtClean="0"/>
              <a:t>mice</a:t>
            </a:r>
            <a:r>
              <a:rPr lang="en-US" i="1" dirty="0" smtClean="0"/>
              <a:t>, but size isn’t everything.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6-5-elephants-are-bigger-than-m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Making </a:t>
            </a:r>
            <a:r>
              <a:rPr lang="en-US" b="1" dirty="0" smtClean="0">
                <a:solidFill>
                  <a:srgbClr val="FF0000"/>
                </a:solidFill>
              </a:rPr>
              <a:t>Comparative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/>
          <a:lstStyle/>
          <a:p>
            <a:r>
              <a:rPr lang="en-US" dirty="0" smtClean="0"/>
              <a:t>Usually </a:t>
            </a:r>
            <a:r>
              <a:rPr lang="en-US" b="1" dirty="0" smtClean="0"/>
              <a:t>just add -</a:t>
            </a:r>
            <a:r>
              <a:rPr lang="en-US" b="1" i="1" dirty="0" err="1" smtClean="0"/>
              <a:t>er</a:t>
            </a:r>
            <a:r>
              <a:rPr lang="en-US" b="1" dirty="0" smtClean="0"/>
              <a:t> </a:t>
            </a:r>
            <a:r>
              <a:rPr lang="en-US" dirty="0" smtClean="0"/>
              <a:t>to the adjective.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BFBFBF"/>
                </a:solidFill>
              </a:rPr>
              <a:t>fast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b="1" dirty="0" smtClean="0"/>
              <a:t>=&gt; </a:t>
            </a:r>
            <a:r>
              <a:rPr lang="en-US" b="1" i="1" dirty="0" smtClean="0">
                <a:solidFill>
                  <a:schemeClr val="accent1"/>
                </a:solidFill>
              </a:rPr>
              <a:t>faster</a:t>
            </a:r>
          </a:p>
          <a:p>
            <a:pPr marL="0" indent="0">
              <a:buNone/>
            </a:pPr>
            <a:endParaRPr lang="en-US" sz="1200" b="1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If the adjective ends with a -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drop the -</a:t>
            </a:r>
            <a:r>
              <a:rPr lang="en-US" b="1" i="1" dirty="0" smtClean="0"/>
              <a:t>y </a:t>
            </a:r>
            <a:r>
              <a:rPr lang="en-US" b="1" dirty="0" smtClean="0"/>
              <a:t>and add -</a:t>
            </a:r>
            <a:r>
              <a:rPr lang="en-US" b="1" i="1" dirty="0" err="1" smtClean="0"/>
              <a:t>ier</a:t>
            </a:r>
            <a:r>
              <a:rPr lang="en-US" b="1" i="1" dirty="0" smtClean="0"/>
              <a:t> </a:t>
            </a:r>
            <a:r>
              <a:rPr lang="en-US" dirty="0" smtClean="0"/>
              <a:t>(usually)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b="1" i="1" dirty="0" smtClean="0">
                <a:solidFill>
                  <a:srgbClr val="BFBFBF"/>
                </a:solidFill>
              </a:rPr>
              <a:t>tidy </a:t>
            </a:r>
            <a:r>
              <a:rPr lang="en-US" b="1" dirty="0" smtClean="0"/>
              <a:t>=&gt; </a:t>
            </a:r>
            <a:r>
              <a:rPr lang="en-US" b="1" i="1" dirty="0" smtClean="0">
                <a:solidFill>
                  <a:srgbClr val="FF0000"/>
                </a:solidFill>
              </a:rPr>
              <a:t>tidier</a:t>
            </a:r>
          </a:p>
          <a:p>
            <a:pPr marL="0" indent="0">
              <a:buNone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word is longer than 2 syllables, don’t add anything. Use the word </a:t>
            </a:r>
            <a:r>
              <a:rPr lang="en-US" b="1" i="1" dirty="0" smtClean="0"/>
              <a:t>more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intelligent</a:t>
            </a:r>
            <a:r>
              <a:rPr lang="en-US" b="1" dirty="0" smtClean="0"/>
              <a:t> =&gt; </a:t>
            </a:r>
            <a:r>
              <a:rPr lang="en-US" b="1" i="1" dirty="0" smtClean="0">
                <a:solidFill>
                  <a:schemeClr val="accent1"/>
                </a:solidFill>
              </a:rPr>
              <a:t>more intelligent</a:t>
            </a:r>
            <a:endParaRPr lang="en-US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wboy-ready-to-dra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48" y="2302762"/>
            <a:ext cx="3403882" cy="4518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Superlative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Used in comparisons and represents the greatest or highest degree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 smtClean="0"/>
              <a:t>Example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i="1" dirty="0" smtClean="0"/>
              <a:t>Lightning Bill Bradley has</a:t>
            </a:r>
            <a:br>
              <a:rPr lang="en-US" i="1" dirty="0" smtClean="0"/>
            </a:br>
            <a:r>
              <a:rPr lang="en-US" i="1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fastest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draw in the West. 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2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thern-girl-03-lightning-bill-bradl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Making </a:t>
            </a:r>
            <a:r>
              <a:rPr lang="en-US" b="1" dirty="0" smtClean="0">
                <a:solidFill>
                  <a:srgbClr val="FF0000"/>
                </a:solidFill>
              </a:rPr>
              <a:t>Superlative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/>
          <a:lstStyle/>
          <a:p>
            <a:r>
              <a:rPr lang="en-US" dirty="0" smtClean="0"/>
              <a:t>Usually </a:t>
            </a:r>
            <a:r>
              <a:rPr lang="en-US" b="1" dirty="0" smtClean="0"/>
              <a:t>just add -</a:t>
            </a:r>
            <a:r>
              <a:rPr lang="en-US" b="1" i="1" dirty="0" err="1" smtClean="0"/>
              <a:t>est</a:t>
            </a:r>
            <a:r>
              <a:rPr lang="en-US" b="1" dirty="0" smtClean="0"/>
              <a:t> </a:t>
            </a:r>
            <a:r>
              <a:rPr lang="en-US" dirty="0" smtClean="0"/>
              <a:t>to the adjective.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solidFill>
                  <a:srgbClr val="BFBFBF"/>
                </a:solidFill>
              </a:rPr>
              <a:t>fast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b="1" dirty="0" smtClean="0"/>
              <a:t>=&gt; </a:t>
            </a:r>
            <a:r>
              <a:rPr lang="en-US" b="1" i="1" dirty="0" smtClean="0">
                <a:solidFill>
                  <a:schemeClr val="accent1"/>
                </a:solidFill>
              </a:rPr>
              <a:t>fastest</a:t>
            </a:r>
          </a:p>
          <a:p>
            <a:pPr marL="0" indent="0">
              <a:buNone/>
            </a:pPr>
            <a:endParaRPr lang="en-US" sz="1200" b="1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If the adjective ends with a -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b="1" dirty="0" smtClean="0"/>
              <a:t>drop the -</a:t>
            </a:r>
            <a:r>
              <a:rPr lang="en-US" b="1" i="1" dirty="0" smtClean="0"/>
              <a:t>y </a:t>
            </a:r>
            <a:r>
              <a:rPr lang="en-US" b="1" dirty="0" smtClean="0"/>
              <a:t>and add -</a:t>
            </a:r>
            <a:r>
              <a:rPr lang="en-US" b="1" i="1" dirty="0" err="1" smtClean="0"/>
              <a:t>iest</a:t>
            </a:r>
            <a:r>
              <a:rPr lang="en-US" b="1" i="1" dirty="0" smtClean="0"/>
              <a:t> </a:t>
            </a:r>
            <a:r>
              <a:rPr lang="en-US" dirty="0" smtClean="0"/>
              <a:t>(usually)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b="1" i="1" dirty="0" smtClean="0">
                <a:solidFill>
                  <a:srgbClr val="BFBFBF"/>
                </a:solidFill>
              </a:rPr>
              <a:t>tidy </a:t>
            </a:r>
            <a:r>
              <a:rPr lang="en-US" b="1" dirty="0" smtClean="0"/>
              <a:t>=&gt; </a:t>
            </a:r>
            <a:r>
              <a:rPr lang="en-US" b="1" i="1" dirty="0" smtClean="0">
                <a:solidFill>
                  <a:srgbClr val="FF0000"/>
                </a:solidFill>
              </a:rPr>
              <a:t>tidiest</a:t>
            </a:r>
          </a:p>
          <a:p>
            <a:pPr marL="0" indent="0">
              <a:buNone/>
            </a:pPr>
            <a:endParaRPr lang="en-US" sz="1200" b="1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word is longer than 2 syllables, don’t add anything. Use the word </a:t>
            </a:r>
            <a:r>
              <a:rPr lang="en-US" b="1" i="1" dirty="0" smtClean="0"/>
              <a:t>most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intelligent</a:t>
            </a:r>
            <a:r>
              <a:rPr lang="en-US" b="1" dirty="0" smtClean="0"/>
              <a:t> =&gt; </a:t>
            </a:r>
            <a:r>
              <a:rPr lang="en-US" b="1" i="1" dirty="0" smtClean="0">
                <a:solidFill>
                  <a:schemeClr val="accent1"/>
                </a:solidFill>
              </a:rPr>
              <a:t>most intelligent</a:t>
            </a:r>
            <a:endParaRPr lang="en-US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ort-police-offic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29" y="2613448"/>
            <a:ext cx="2414677" cy="424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Comparative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Superlative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100" i="1" dirty="0" smtClean="0"/>
              <a:t>Officer Burberry is shorter than most </a:t>
            </a:r>
            <a:br>
              <a:rPr lang="en-US" sz="3100" i="1" dirty="0" smtClean="0"/>
            </a:br>
            <a:r>
              <a:rPr lang="en-US" sz="3100" i="1" dirty="0" smtClean="0"/>
              <a:t>of the other police officers on the force.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b="1" dirty="0" smtClean="0"/>
              <a:t>Which word is an adjective </a:t>
            </a:r>
            <a:r>
              <a:rPr lang="en-US" sz="2800" dirty="0" smtClean="0"/>
              <a:t>in the</a:t>
            </a:r>
            <a:br>
              <a:rPr lang="en-US" sz="2800" dirty="0" smtClean="0"/>
            </a:br>
            <a:r>
              <a:rPr lang="en-US" sz="2800" dirty="0" smtClean="0"/>
              <a:t>above sentence, and </a:t>
            </a:r>
            <a:r>
              <a:rPr lang="en-US" sz="2800" b="1" dirty="0" smtClean="0"/>
              <a:t>is it </a:t>
            </a:r>
            <a:br>
              <a:rPr lang="en-US" sz="2800" b="1" dirty="0" smtClean="0"/>
            </a:br>
            <a:r>
              <a:rPr lang="en-US" sz="2800" b="1" dirty="0" smtClean="0"/>
              <a:t>comparative or superlative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shorter =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comparative</a:t>
            </a:r>
          </a:p>
        </p:txBody>
      </p:sp>
    </p:spTree>
    <p:extLst>
      <p:ext uri="{BB962C8B-B14F-4D97-AF65-F5344CB8AC3E}">
        <p14:creationId xmlns:p14="http://schemas.microsoft.com/office/powerpoint/2010/main" val="241814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ld-lady-05-officer-bur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nch-guy-with-a-bot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26" y="2805633"/>
            <a:ext cx="3548073" cy="4052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Comparative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Superlative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100" i="1" dirty="0" smtClean="0"/>
          </a:p>
          <a:p>
            <a:pPr marL="0" indent="0">
              <a:buNone/>
            </a:pPr>
            <a:r>
              <a:rPr lang="en-US" sz="3100" i="1" dirty="0" smtClean="0"/>
              <a:t>When Jean Pierre heard that Claudette was coming to his apartment, he put</a:t>
            </a:r>
            <a:br>
              <a:rPr lang="en-US" sz="3100" i="1" dirty="0" smtClean="0"/>
            </a:br>
            <a:r>
              <a:rPr lang="en-US" sz="3100" i="1" dirty="0" smtClean="0"/>
              <a:t>on his fanciest scarf. 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b="1" dirty="0" smtClean="0"/>
              <a:t>Which word is an adjective </a:t>
            </a:r>
            <a:r>
              <a:rPr lang="en-US" sz="2800" dirty="0" smtClean="0"/>
              <a:t>in </a:t>
            </a:r>
            <a:br>
              <a:rPr lang="en-US" sz="2800" dirty="0" smtClean="0"/>
            </a:b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above sentence, and </a:t>
            </a:r>
            <a:r>
              <a:rPr lang="en-US" sz="2800" b="1" dirty="0" smtClean="0"/>
              <a:t>is it </a:t>
            </a:r>
            <a:br>
              <a:rPr lang="en-US" sz="2800" b="1" dirty="0" smtClean="0"/>
            </a:br>
            <a:r>
              <a:rPr lang="en-US" sz="2800" b="1" dirty="0" smtClean="0"/>
              <a:t>comparative or superlative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fanciest =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superlative</a:t>
            </a:r>
          </a:p>
        </p:txBody>
      </p:sp>
    </p:spTree>
    <p:extLst>
      <p:ext uri="{BB962C8B-B14F-4D97-AF65-F5344CB8AC3E}">
        <p14:creationId xmlns:p14="http://schemas.microsoft.com/office/powerpoint/2010/main" val="32419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ch-guy-02-fanciest-scar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y-and-girl-measuring-heig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811" y="2836677"/>
            <a:ext cx="3842597" cy="4021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Comparative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Superlative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Adjectives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Bertha is taller than Brandon but Brian is the tallest student in our class.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sz="2800" dirty="0" smtClean="0"/>
              <a:t>Which word is a </a:t>
            </a:r>
            <a:r>
              <a:rPr lang="en-US" sz="2800" b="1" dirty="0" smtClean="0">
                <a:solidFill>
                  <a:srgbClr val="BFBFBF"/>
                </a:solidFill>
              </a:rPr>
              <a:t>comparative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adjective</a:t>
            </a:r>
            <a:r>
              <a:rPr lang="en-US" sz="2800" dirty="0" smtClean="0"/>
              <a:t> and which is a </a:t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1"/>
                </a:solidFill>
              </a:rPr>
              <a:t>superlative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b="1" dirty="0" smtClean="0"/>
              <a:t>taller = </a:t>
            </a:r>
            <a:r>
              <a:rPr lang="en-US" sz="3600" b="1" dirty="0" smtClean="0">
                <a:solidFill>
                  <a:schemeClr val="bg1">
                    <a:lumMod val="75000"/>
                  </a:schemeClr>
                </a:solidFill>
              </a:rPr>
              <a:t>comparative</a:t>
            </a:r>
          </a:p>
          <a:p>
            <a:pPr marL="0" indent="0">
              <a:buNone/>
            </a:pPr>
            <a:r>
              <a:rPr lang="en-US" sz="3600" b="1" dirty="0" smtClean="0"/>
              <a:t>tallest = </a:t>
            </a:r>
            <a:r>
              <a:rPr lang="en-US" sz="3600" b="1" dirty="0" smtClean="0">
                <a:solidFill>
                  <a:srgbClr val="FF0000"/>
                </a:solidFill>
              </a:rPr>
              <a:t>superlative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rd-girl-08-5-brian-is-the-tall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358</TotalTime>
  <Words>174</Words>
  <Application>Microsoft Macintosh PowerPoint</Application>
  <PresentationFormat>On-screen Show (4:3)</PresentationFormat>
  <Paragraphs>76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erw</vt:lpstr>
      <vt:lpstr>Comparative and Superlative Adjectives</vt:lpstr>
      <vt:lpstr>Adjectives</vt:lpstr>
      <vt:lpstr>Comparative Adjectives</vt:lpstr>
      <vt:lpstr>Making Comparative Adjectives</vt:lpstr>
      <vt:lpstr>Superlative Adjectives</vt:lpstr>
      <vt:lpstr>Making Superlative Adjectives</vt:lpstr>
      <vt:lpstr>More Examples of Comparative and Superlative Adjectives</vt:lpstr>
      <vt:lpstr>More Examples of Comparative and Superlative Adjectives</vt:lpstr>
      <vt:lpstr>More Examples of Comparative and Superlative Adjectives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Adjectives</dc:title>
  <dc:creator>Don Morton</dc:creator>
  <cp:lastModifiedBy>Don Morton</cp:lastModifiedBy>
  <cp:revision>21</cp:revision>
  <dcterms:created xsi:type="dcterms:W3CDTF">2015-09-30T15:45:17Z</dcterms:created>
  <dcterms:modified xsi:type="dcterms:W3CDTF">2015-11-09T18:06:54Z</dcterms:modified>
</cp:coreProperties>
</file>