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bin" ContentType="audio/unknown"/>
  <Override PartName="/ppt/media/audio2.bin" ContentType="audio/unknown"/>
  <Override PartName="/ppt/notesSlides/notesSlide4.xml" ContentType="application/vnd.openxmlformats-officedocument.presentationml.notesSlide+xml"/>
  <Override PartName="/ppt/media/audio3.bin" ContentType="audio/unknown"/>
  <Override PartName="/ppt/media/audio4.bin" ContentType="audio/unknown"/>
  <Override PartName="/ppt/media/audio5.bin" ContentType="audio/unknown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6.bin" ContentType="audio/unknown"/>
  <Override PartName="/ppt/notesSlides/notesSlide7.xml" ContentType="application/vnd.openxmlformats-officedocument.presentationml.notesSlide+xml"/>
  <Override PartName="/ppt/media/audio7.bin" ContentType="audio/unknown"/>
  <Override PartName="/ppt/notesSlides/notesSlide8.xml" ContentType="application/vnd.openxmlformats-officedocument.presentationml.notesSlide+xml"/>
  <Override PartName="/ppt/media/audio8.bin" ContentType="audio/unknown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AFB9E-5D38-BB45-A13E-E4DEA3446A6A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0B59D-58D9-4A40-9A4D-378237C5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6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B59D-58D9-4A40-9A4D-378237C573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71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B59D-58D9-4A40-9A4D-378237C573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0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B59D-58D9-4A40-9A4D-378237C573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8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B59D-58D9-4A40-9A4D-378237C573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B59D-58D9-4A40-9A4D-378237C573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69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B59D-58D9-4A40-9A4D-378237C573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B59D-58D9-4A40-9A4D-378237C573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40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B59D-58D9-4A40-9A4D-378237C573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8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B59D-58D9-4A40-9A4D-378237C573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B59D-58D9-4A40-9A4D-378237C573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19505-CD58-B144-AE5B-23884A4E39C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D9238-9DCC-6340-A3CB-00355F9C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4.bin"/><Relationship Id="rId5" Type="http://schemas.openxmlformats.org/officeDocument/2006/relationships/audio" Target="../media/audio5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1" y="784879"/>
            <a:ext cx="5243304" cy="1470025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Arial"/>
                <a:cs typeface="Arial"/>
              </a:rPr>
              <a:t>Common</a:t>
            </a:r>
            <a:r>
              <a:rPr lang="en-US" sz="5400" b="1" dirty="0" smtClean="0">
                <a:latin typeface="Arial"/>
                <a:cs typeface="Arial"/>
              </a:rPr>
              <a:t> &amp; </a:t>
            </a:r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Proper</a:t>
            </a:r>
            <a:r>
              <a:rPr lang="en-US" sz="5400" b="1" dirty="0" smtClean="0">
                <a:latin typeface="Arial"/>
                <a:cs typeface="Arial"/>
              </a:rPr>
              <a:t> Nouns</a:t>
            </a:r>
            <a:endParaRPr lang="en-US" sz="5400" b="1" dirty="0">
              <a:latin typeface="Arial"/>
              <a:cs typeface="Arial"/>
            </a:endParaRPr>
          </a:p>
        </p:txBody>
      </p:sp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21" y="1965682"/>
            <a:ext cx="5715000" cy="4927600"/>
          </a:xfrm>
          <a:prstGeom prst="rect">
            <a:avLst/>
          </a:prstGeom>
        </p:spPr>
      </p:pic>
      <p:pic>
        <p:nvPicPr>
          <p:cNvPr id="6" name="Picture 5" descr="chica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84" y="1630503"/>
            <a:ext cx="5715000" cy="3810000"/>
          </a:xfrm>
          <a:prstGeom prst="rect">
            <a:avLst/>
          </a:prstGeom>
        </p:spPr>
      </p:pic>
      <p:pic>
        <p:nvPicPr>
          <p:cNvPr id="7" name="Picture 6" descr="george-washingt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04" y="2466357"/>
            <a:ext cx="3763880" cy="3529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Nouns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bald-eagle-fly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48" y="2186040"/>
            <a:ext cx="5715000" cy="381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People, places, and things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/>
                <a:cs typeface="Arial"/>
              </a:rPr>
              <a:t>Examples</a:t>
            </a:r>
          </a:p>
          <a:p>
            <a:r>
              <a:rPr lang="en-US" i="1" dirty="0" smtClean="0">
                <a:latin typeface="Arial"/>
                <a:cs typeface="Arial"/>
              </a:rPr>
              <a:t>rocks</a:t>
            </a:r>
          </a:p>
          <a:p>
            <a:r>
              <a:rPr lang="en-US" i="1" dirty="0" smtClean="0">
                <a:latin typeface="Arial"/>
                <a:cs typeface="Arial"/>
              </a:rPr>
              <a:t>Chicago</a:t>
            </a:r>
          </a:p>
          <a:p>
            <a:r>
              <a:rPr lang="en-US" i="1" dirty="0" smtClean="0">
                <a:latin typeface="Arial"/>
                <a:cs typeface="Arial"/>
              </a:rPr>
              <a:t>George Washington</a:t>
            </a:r>
          </a:p>
          <a:p>
            <a:r>
              <a:rPr lang="en-US" i="1" dirty="0" smtClean="0">
                <a:latin typeface="Arial"/>
                <a:cs typeface="Arial"/>
              </a:rPr>
              <a:t>freedom</a:t>
            </a:r>
          </a:p>
          <a:p>
            <a:pPr marL="0" indent="0">
              <a:buNone/>
            </a:pPr>
            <a:endParaRPr lang="en-US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9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Common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Nouns 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A </a:t>
            </a:r>
            <a:r>
              <a:rPr lang="en-US" b="1" i="1" dirty="0" smtClean="0">
                <a:latin typeface="Arial"/>
                <a:cs typeface="Arial"/>
              </a:rPr>
              <a:t>general</a:t>
            </a:r>
            <a:r>
              <a:rPr lang="en-US" b="1" dirty="0" smtClean="0">
                <a:latin typeface="Arial"/>
                <a:cs typeface="Arial"/>
              </a:rPr>
              <a:t> person, place, or thing</a:t>
            </a:r>
          </a:p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Ex: </a:t>
            </a:r>
            <a:r>
              <a:rPr lang="en-US" i="1" dirty="0" smtClean="0">
                <a:latin typeface="Arial"/>
                <a:cs typeface="Arial"/>
              </a:rPr>
              <a:t>What 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book</a:t>
            </a: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are you reading?</a:t>
            </a:r>
            <a:endParaRPr lang="en-US" b="1" i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36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Proper</a:t>
            </a:r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Nouns</a:t>
            </a:r>
          </a:p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A </a:t>
            </a:r>
            <a:r>
              <a:rPr lang="en-US" b="1" i="1" dirty="0" smtClean="0">
                <a:latin typeface="Arial"/>
                <a:cs typeface="Arial"/>
              </a:rPr>
              <a:t>specific </a:t>
            </a:r>
            <a:r>
              <a:rPr lang="en-US" b="1" dirty="0" smtClean="0">
                <a:latin typeface="Arial"/>
                <a:cs typeface="Arial"/>
              </a:rPr>
              <a:t>person, place, or thing.</a:t>
            </a:r>
          </a:p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Ex: </a:t>
            </a:r>
            <a:r>
              <a:rPr lang="en-US" i="1" dirty="0" smtClean="0">
                <a:latin typeface="Arial"/>
                <a:cs typeface="Arial"/>
              </a:rPr>
              <a:t>I am reading “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The Lord of the Flies</a:t>
            </a:r>
            <a:r>
              <a:rPr lang="en-US" i="1" dirty="0" smtClean="0">
                <a:latin typeface="Arial"/>
                <a:cs typeface="Arial"/>
              </a:rPr>
              <a:t>.”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1-what-book-are-you-rea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1-Im-reading-lord-of-the-fl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Who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Cares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5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Proper nouns are </a:t>
            </a:r>
            <a:r>
              <a:rPr lang="en-US" b="1" i="1" dirty="0" smtClean="0">
                <a:latin typeface="Arial"/>
                <a:cs typeface="Arial"/>
              </a:rPr>
              <a:t>ALWAYS </a:t>
            </a:r>
            <a:r>
              <a:rPr lang="en-US" b="1" dirty="0" smtClean="0">
                <a:latin typeface="Arial"/>
                <a:cs typeface="Arial"/>
              </a:rPr>
              <a:t>capitalized!</a:t>
            </a:r>
          </a:p>
          <a:p>
            <a:pPr marL="0" indent="0">
              <a:buNone/>
            </a:pPr>
            <a:endParaRPr lang="en-US" b="1" i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Learning the difference between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cs typeface="Arial"/>
              </a:rPr>
              <a:t>proper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common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nouns will help you write in standard English.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36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b="1" i="1" dirty="0">
                <a:cs typeface="Arial"/>
              </a:rPr>
              <a:t>CCSS.ELA-LITERACY.CCRA.L.2</a:t>
            </a:r>
            <a:r>
              <a:rPr lang="en-US" sz="2600" b="1" i="1" dirty="0" smtClean="0">
                <a:cs typeface="Arial"/>
              </a:rPr>
              <a:t>: </a:t>
            </a:r>
            <a:r>
              <a:rPr lang="en-US" sz="2600" dirty="0">
                <a:cs typeface="Arial"/>
              </a:rPr>
              <a:t>Demonstrate command of the conventions of standard English capitalization, punctuation, and spelling when writing.</a:t>
            </a: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rd-girl-01-who-car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gry-guy-01-proper-nouns-are-capitaliz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1-ccss-standard-fa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Common</a:t>
            </a:r>
            <a:r>
              <a:rPr lang="en-US" b="1" dirty="0" smtClean="0"/>
              <a:t> vs. </a:t>
            </a:r>
            <a:r>
              <a:rPr lang="en-US" b="1" dirty="0" smtClean="0">
                <a:solidFill>
                  <a:schemeClr val="accent1"/>
                </a:solidFill>
              </a:rPr>
              <a:t>Proper</a:t>
            </a:r>
            <a:r>
              <a:rPr lang="en-US" b="1" dirty="0" smtClean="0"/>
              <a:t> Nouns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85372"/>
              </p:ext>
            </p:extLst>
          </p:nvPr>
        </p:nvGraphicFramePr>
        <p:xfrm>
          <a:off x="606732" y="1679265"/>
          <a:ext cx="768394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1972"/>
                <a:gridCol w="384197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9252" y="1664973"/>
            <a:ext cx="2628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month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85832" y="1668323"/>
            <a:ext cx="2628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June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922732" y="2314654"/>
            <a:ext cx="2628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soda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275870" y="2308590"/>
            <a:ext cx="289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Diet Coke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138370" y="2963457"/>
            <a:ext cx="318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</a:t>
            </a:r>
            <a:r>
              <a:rPr lang="en-US" sz="3600" dirty="0" smtClean="0"/>
              <a:t>ovie / book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488424" y="2959537"/>
            <a:ext cx="3854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The Hunger Games</a:t>
            </a:r>
            <a:endParaRPr lang="en-US" sz="3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14131" y="3592164"/>
            <a:ext cx="271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holiday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18085" y="3590405"/>
            <a:ext cx="271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Labor Day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683785" y="4233334"/>
            <a:ext cx="271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student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22830" y="4233334"/>
            <a:ext cx="271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George</a:t>
            </a:r>
            <a:endParaRPr lang="en-US" sz="36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06732" y="5151217"/>
            <a:ext cx="8229600" cy="1456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Common</a:t>
            </a:r>
            <a:r>
              <a:rPr lang="en-US" b="1" dirty="0" smtClean="0"/>
              <a:t> nouns are general.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Proper</a:t>
            </a:r>
            <a:r>
              <a:rPr lang="en-US" b="1" dirty="0" smtClean="0"/>
              <a:t> nouns are specific.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10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Examples of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Common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Proper </a:t>
            </a:r>
            <a:r>
              <a:rPr lang="en-US" b="1" dirty="0" smtClean="0"/>
              <a:t>Nouns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6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Newton's First Law of Motion </a:t>
            </a:r>
            <a:r>
              <a:rPr lang="en-US" i="1" dirty="0" smtClean="0"/>
              <a:t>states that an object in motion remains in motion unless force is applied to it.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b="1" dirty="0" smtClean="0"/>
              <a:t>Is </a:t>
            </a:r>
            <a:r>
              <a:rPr lang="en-US" sz="2800" b="1" i="1" dirty="0" smtClean="0"/>
              <a:t>Newton’s First Law of</a:t>
            </a:r>
            <a:r>
              <a:rPr lang="en-US" sz="2800" b="1" i="1" dirty="0"/>
              <a:t> </a:t>
            </a:r>
            <a:r>
              <a:rPr lang="en-US" sz="2800" b="1" i="1" dirty="0" smtClean="0"/>
              <a:t>Motion</a:t>
            </a:r>
            <a:br>
              <a:rPr lang="en-US" sz="2800" b="1" i="1" dirty="0" smtClean="0"/>
            </a:br>
            <a:r>
              <a:rPr lang="en-US" sz="2800" b="1" dirty="0" smtClean="0"/>
              <a:t>a common or proper noun?</a:t>
            </a:r>
            <a:endParaRPr lang="en-US" sz="2000" b="1" dirty="0"/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Proper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</a:rPr>
              <a:t>Noun</a:t>
            </a:r>
            <a:endParaRPr lang="en-US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 descr="isaac-newt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36" y="3245973"/>
            <a:ext cx="2404244" cy="35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1-newtons-first-law-sta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c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88" y="3181103"/>
            <a:ext cx="4275432" cy="3800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Examples of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Common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Proper </a:t>
            </a:r>
            <a:r>
              <a:rPr lang="en-US" b="1" dirty="0" smtClean="0"/>
              <a:t>Nouns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b="1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Friction 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causes heat.</a:t>
            </a:r>
            <a:endParaRPr lang="en-US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800" b="1" dirty="0" smtClean="0"/>
              <a:t>Is </a:t>
            </a:r>
            <a:r>
              <a:rPr lang="en-US" sz="2800" b="1" i="1" dirty="0" smtClean="0"/>
              <a:t>friction </a:t>
            </a:r>
            <a:r>
              <a:rPr lang="en-US" sz="2800" b="1" dirty="0" smtClean="0"/>
              <a:t>a common or proper noun?</a:t>
            </a:r>
            <a:endParaRPr lang="en-US" sz="2000" b="1" dirty="0"/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Common </a:t>
            </a:r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</a:rPr>
              <a:t>Noun</a:t>
            </a:r>
            <a:endParaRPr lang="en-US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1-friction-causes-h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kespea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30" y="2700674"/>
            <a:ext cx="3093569" cy="4167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Examples of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Common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Proper </a:t>
            </a:r>
            <a:r>
              <a:rPr lang="en-US" b="1" dirty="0" smtClean="0"/>
              <a:t>Nouns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b="1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William Shakespeare </a:t>
            </a:r>
            <a:r>
              <a:rPr lang="en-US" i="1" dirty="0" smtClean="0"/>
              <a:t>is my favorite playwright. </a:t>
            </a:r>
            <a:endParaRPr lang="en-US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800" b="1" dirty="0" smtClean="0"/>
              <a:t>Does this sentence have a </a:t>
            </a:r>
            <a:br>
              <a:rPr lang="en-US" sz="2800" b="1" dirty="0" smtClean="0"/>
            </a:br>
            <a:r>
              <a:rPr lang="en-US" sz="2800" b="1" dirty="0" smtClean="0"/>
              <a:t>common noun or a proper noun?</a:t>
            </a:r>
            <a:endParaRPr lang="en-US" sz="2000" b="1" dirty="0"/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Both!</a:t>
            </a:r>
            <a:endParaRPr lang="en-US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1-william-shakespeare-is-my-favorite-playwr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512108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Proper</a:t>
            </a:r>
            <a:r>
              <a:rPr lang="en-US" b="1" dirty="0" smtClean="0"/>
              <a:t> nouns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chemeClr val="accent1"/>
                </a:solidFill>
              </a:rPr>
              <a:t>specific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people, places, and things. </a:t>
            </a:r>
          </a:p>
          <a:p>
            <a:endParaRPr lang="en-US" sz="500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Common</a:t>
            </a:r>
            <a:r>
              <a:rPr lang="en-US" b="1" dirty="0" smtClean="0"/>
              <a:t> nouns </a:t>
            </a:r>
            <a:r>
              <a:rPr lang="en-US" smtClean="0"/>
              <a:t>are </a:t>
            </a:r>
            <a:r>
              <a:rPr lang="en-US" b="1" smtClean="0">
                <a:solidFill>
                  <a:srgbClr val="BFBFBF"/>
                </a:solidFill>
              </a:rPr>
              <a:t>generalized</a:t>
            </a:r>
            <a:r>
              <a:rPr lang="en-US" smtClean="0"/>
              <a:t> </a:t>
            </a:r>
            <a:r>
              <a:rPr lang="en-US" dirty="0" smtClean="0"/>
              <a:t>people, places, and things.</a:t>
            </a:r>
          </a:p>
          <a:p>
            <a:endParaRPr lang="en-US" sz="500" dirty="0" smtClean="0"/>
          </a:p>
          <a:p>
            <a:r>
              <a:rPr lang="en-US" dirty="0" smtClean="0"/>
              <a:t>You should always </a:t>
            </a:r>
            <a:r>
              <a:rPr lang="en-US" b="1" dirty="0" smtClean="0"/>
              <a:t>capitalize</a:t>
            </a:r>
            <a:r>
              <a:rPr lang="en-US" dirty="0" smtClean="0"/>
              <a:t> people’s names and titles, holidays, product names, the names of geographic features, dates, appropriate words in titles… </a:t>
            </a:r>
            <a:r>
              <a:rPr lang="en-US" b="1" dirty="0" smtClean="0"/>
              <a:t>Capitalize specific people, places, and things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BFBFBF"/>
      </a:accent2>
      <a:accent3>
        <a:srgbClr val="DADADA"/>
      </a:accent3>
      <a:accent4>
        <a:srgbClr val="0000FF"/>
      </a:accent4>
      <a:accent5>
        <a:srgbClr val="00FF00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281</Words>
  <Application>Microsoft Macintosh PowerPoint</Application>
  <PresentationFormat>On-screen Show (4:3)</PresentationFormat>
  <Paragraphs>75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Common &amp; Proper Nouns</vt:lpstr>
      <vt:lpstr>Nouns</vt:lpstr>
      <vt:lpstr>Common Nouns </vt:lpstr>
      <vt:lpstr>Who Cares?</vt:lpstr>
      <vt:lpstr>Common vs. Proper Nouns</vt:lpstr>
      <vt:lpstr>More Examples of Common and Proper Nouns</vt:lpstr>
      <vt:lpstr>More Examples of Common and Proper Nouns</vt:lpstr>
      <vt:lpstr>More Examples of Common and Proper Nouns</vt:lpstr>
      <vt:lpstr>Review</vt:lpstr>
      <vt:lpstr>PowerPoint Presentation</vt:lpstr>
    </vt:vector>
  </TitlesOfParts>
  <Company>ereadingworksheets.com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Morton</dc:creator>
  <cp:lastModifiedBy>Don Morton</cp:lastModifiedBy>
  <cp:revision>36</cp:revision>
  <dcterms:created xsi:type="dcterms:W3CDTF">2015-09-10T22:14:41Z</dcterms:created>
  <dcterms:modified xsi:type="dcterms:W3CDTF">2015-10-23T16:56:36Z</dcterms:modified>
</cp:coreProperties>
</file>