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7" r:id="rId2"/>
    <p:sldId id="260" r:id="rId3"/>
    <p:sldId id="262" r:id="rId4"/>
    <p:sldId id="261" r:id="rId5"/>
    <p:sldId id="263" r:id="rId6"/>
    <p:sldId id="264" r:id="rId7"/>
    <p:sldId id="258" r:id="rId8"/>
    <p:sldId id="267" r:id="rId9"/>
    <p:sldId id="265" r:id="rId10"/>
    <p:sldId id="266" r:id="rId11"/>
    <p:sldId id="268" r:id="rId12"/>
    <p:sldId id="269" r:id="rId13"/>
    <p:sldId id="271" r:id="rId14"/>
    <p:sldId id="272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112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F063C-985A-4941-812E-7BE3ED3F0783}" type="datetimeFigureOut">
              <a:rPr lang="en-US" smtClean="0"/>
              <a:t>1/9/18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CE63A-2B13-9840-9574-5805C1B67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73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E63A-2B13-9840-9574-5805C1B673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22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E63A-2B13-9840-9574-5805C1B673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5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E63A-2B13-9840-9574-5805C1B673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01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E63A-2B13-9840-9574-5805C1B673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91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E63A-2B13-9840-9574-5805C1B673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81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CE63A-2B13-9840-9574-5805C1B673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27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1/9/18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1/9/18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1/9/18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1/9/18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1/9/18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1/9/18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1/9/18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1/9/18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1/9/18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1/9/18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38969-317F-3F40-A130-21C739BA9199}" type="datetimeFigureOut">
              <a:rPr lang="en-US" smtClean="0"/>
              <a:t>1/9/18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38969-317F-3F40-A130-21C739BA9199}" type="datetimeFigureOut">
              <a:rPr lang="en-US" smtClean="0"/>
              <a:t>1/9/18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5951A-9395-0D40-88E7-37D81AB0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7236596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FF0000"/>
                </a:solidFill>
                <a:latin typeface="Arial"/>
                <a:cs typeface="Arial"/>
              </a:rPr>
              <a:t>Capitalization</a:t>
            </a:r>
            <a:endParaRPr lang="en-US" sz="5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4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2800" cy="50291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chemeClr val="bg1">
                    <a:lumMod val="75000"/>
                  </a:schemeClr>
                </a:solidFill>
              </a:rPr>
              <a:t>Capitalize</a:t>
            </a:r>
            <a:r>
              <a:rPr lang="en-US" sz="4000" b="1" dirty="0" smtClean="0"/>
              <a:t> These:</a:t>
            </a:r>
            <a:endParaRPr lang="en-US" sz="4000" b="1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200" b="1" dirty="0"/>
          </a:p>
          <a:p>
            <a:pPr marL="514350" indent="-514350">
              <a:lnSpc>
                <a:spcPct val="150000"/>
              </a:lnSpc>
              <a:buFont typeface="Arial"/>
              <a:buAutoNum type="arabicPeriod"/>
            </a:pPr>
            <a:r>
              <a:rPr lang="en-US" sz="3000" b="1" dirty="0"/>
              <a:t>Proper </a:t>
            </a:r>
            <a:r>
              <a:rPr lang="en-US" sz="3000" b="1" dirty="0" smtClean="0"/>
              <a:t>Nouns </a:t>
            </a:r>
            <a:r>
              <a:rPr lang="en-US" sz="2800" dirty="0" smtClean="0"/>
              <a:t>(Including brand names)</a:t>
            </a:r>
            <a:endParaRPr lang="en-US" sz="3000" b="1" dirty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000" b="1" dirty="0" smtClean="0"/>
              <a:t>Titles and Headings </a:t>
            </a:r>
            <a:r>
              <a:rPr lang="en-US" sz="2600" dirty="0" smtClean="0"/>
              <a:t>(except “little words”)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3000" b="1" dirty="0" smtClean="0"/>
              <a:t>First </a:t>
            </a:r>
            <a:r>
              <a:rPr lang="en-US" sz="3000" b="1" dirty="0"/>
              <a:t>Word in a Sentence &amp; the Pronoun </a:t>
            </a:r>
            <a:r>
              <a:rPr lang="en-US" sz="3000" b="1" i="1" dirty="0"/>
              <a:t>I</a:t>
            </a:r>
          </a:p>
          <a:p>
            <a:pPr marL="0" indent="0">
              <a:buNone/>
            </a:pPr>
            <a:endParaRPr lang="en-US" sz="36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79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Practice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2800" cy="502911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b="1" dirty="0" smtClean="0"/>
              <a:t>Correctly capitalize each sentence.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en-US" b="1" dirty="0" smtClean="0"/>
              <a:t>Write a letter under each capitalization you make.</a:t>
            </a:r>
            <a:br>
              <a:rPr lang="en-US" b="1" dirty="0" smtClean="0"/>
            </a:br>
            <a:endParaRPr lang="en-US" sz="1600" b="1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	</a:t>
            </a:r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it’s a </a:t>
            </a:r>
            <a:r>
              <a:rPr lang="en-US" b="1" dirty="0" smtClean="0"/>
              <a:t>proper noun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</a:t>
            </a:r>
            <a:r>
              <a:rPr lang="en-US" b="1" dirty="0" smtClean="0"/>
              <a:t>B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it’s a word in a </a:t>
            </a:r>
            <a:r>
              <a:rPr lang="en-US" b="1" dirty="0" smtClean="0"/>
              <a:t>title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	</a:t>
            </a:r>
            <a:r>
              <a:rPr lang="en-US" b="1" dirty="0" smtClean="0"/>
              <a:t>C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it’s the </a:t>
            </a:r>
            <a:r>
              <a:rPr lang="en-US" b="1" dirty="0" smtClean="0"/>
              <a:t>first word </a:t>
            </a:r>
            <a:r>
              <a:rPr lang="en-US" dirty="0" smtClean="0"/>
              <a:t>or the pronoun</a:t>
            </a:r>
            <a:r>
              <a:rPr lang="en-US" b="1" dirty="0" smtClean="0"/>
              <a:t> </a:t>
            </a:r>
            <a:r>
              <a:rPr lang="en-US" b="1" i="1" dirty="0" smtClean="0"/>
              <a:t>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556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237"/>
            <a:ext cx="8432800" cy="632797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AutoNum type="arabicPeriod"/>
            </a:pPr>
            <a:r>
              <a:rPr lang="en-US" b="1" dirty="0" smtClean="0"/>
              <a:t>tom ran to the </a:t>
            </a:r>
            <a:r>
              <a:rPr lang="en-US" b="1" dirty="0" err="1" smtClean="0"/>
              <a:t>harold</a:t>
            </a:r>
            <a:r>
              <a:rPr lang="en-US" b="1" dirty="0" smtClean="0"/>
              <a:t> </a:t>
            </a:r>
            <a:r>
              <a:rPr lang="en-US" b="1" dirty="0" err="1" smtClean="0"/>
              <a:t>washington</a:t>
            </a:r>
            <a:r>
              <a:rPr lang="en-US" b="1" dirty="0" smtClean="0"/>
              <a:t> library.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00" b="1" dirty="0" smtClean="0"/>
          </a:p>
          <a:p>
            <a:pPr marL="514350" indent="-514350">
              <a:lnSpc>
                <a:spcPct val="110000"/>
              </a:lnSpc>
              <a:buAutoNum type="arabicPeriod"/>
            </a:pPr>
            <a:r>
              <a:rPr lang="en-US" b="1" dirty="0" smtClean="0"/>
              <a:t>he met with chief librarian </a:t>
            </a:r>
            <a:r>
              <a:rPr lang="en-US" b="1" dirty="0" err="1" smtClean="0"/>
              <a:t>roberts</a:t>
            </a:r>
            <a:r>
              <a:rPr lang="en-US" b="1" dirty="0" smtClean="0"/>
              <a:t>, the woman who ran the whole library. </a:t>
            </a:r>
          </a:p>
          <a:p>
            <a:pPr marL="514350" indent="-514350">
              <a:lnSpc>
                <a:spcPct val="110000"/>
              </a:lnSpc>
              <a:buAutoNum type="arabicPeriod"/>
            </a:pPr>
            <a:endParaRPr lang="en-US" sz="200" b="1" dirty="0" smtClean="0"/>
          </a:p>
          <a:p>
            <a:pPr marL="514350" indent="-514350">
              <a:lnSpc>
                <a:spcPct val="110000"/>
              </a:lnSpc>
              <a:buAutoNum type="arabicPeriod"/>
            </a:pPr>
            <a:r>
              <a:rPr lang="en-US" b="1" dirty="0" smtClean="0"/>
              <a:t>tom was good at math but was getting a low grade in his reading 101 course.</a:t>
            </a:r>
          </a:p>
          <a:p>
            <a:pPr marL="514350" indent="-514350">
              <a:lnSpc>
                <a:spcPct val="110000"/>
              </a:lnSpc>
              <a:buAutoNum type="arabicPeriod"/>
            </a:pPr>
            <a:endParaRPr lang="en-US" sz="200" b="1" dirty="0" smtClean="0"/>
          </a:p>
          <a:p>
            <a:pPr marL="514350" indent="-514350">
              <a:lnSpc>
                <a:spcPct val="110000"/>
              </a:lnSpc>
              <a:buAutoNum type="arabicPeriod"/>
            </a:pPr>
            <a:r>
              <a:rPr lang="en-US" b="1" dirty="0" smtClean="0"/>
              <a:t>the chief librarian helped tom research apple </a:t>
            </a:r>
            <a:r>
              <a:rPr lang="en-US" b="1" dirty="0" err="1" smtClean="0"/>
              <a:t>iphones</a:t>
            </a:r>
            <a:r>
              <a:rPr lang="en-US" b="1" dirty="0" smtClean="0"/>
              <a:t> for his report.</a:t>
            </a:r>
          </a:p>
          <a:p>
            <a:pPr marL="514350" indent="-514350">
              <a:lnSpc>
                <a:spcPct val="110000"/>
              </a:lnSpc>
              <a:buAutoNum type="arabicPeriod"/>
            </a:pPr>
            <a:endParaRPr lang="en-US" sz="200" b="1" dirty="0" smtClean="0"/>
          </a:p>
          <a:p>
            <a:pPr marL="514350" indent="-514350">
              <a:lnSpc>
                <a:spcPct val="110000"/>
              </a:lnSpc>
              <a:buAutoNum type="arabicPeriod"/>
            </a:pPr>
            <a:r>
              <a:rPr lang="en-US" b="1" dirty="0" smtClean="0"/>
              <a:t>tom said, “thanks for the help with my reading class.”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7084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Answers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9162"/>
            <a:ext cx="8432800" cy="532712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AutoNum type="arabicPeriod"/>
            </a:pPr>
            <a:r>
              <a:rPr lang="en-US" sz="2800" b="1" u="sng" dirty="0" smtClean="0"/>
              <a:t>Tom</a:t>
            </a:r>
            <a:r>
              <a:rPr lang="en-US" sz="2800" b="1" dirty="0" smtClean="0"/>
              <a:t> </a:t>
            </a:r>
            <a:r>
              <a:rPr lang="en-US" sz="2800" b="1" dirty="0"/>
              <a:t>ran to the </a:t>
            </a:r>
            <a:r>
              <a:rPr lang="en-US" sz="2800" b="1" u="sng" dirty="0" smtClean="0"/>
              <a:t>Harold Washington Library</a:t>
            </a:r>
            <a:r>
              <a:rPr lang="en-US" sz="2800" b="1" dirty="0" smtClean="0"/>
              <a:t>.</a:t>
            </a:r>
            <a:endParaRPr lang="en-US" sz="2800" b="1" dirty="0"/>
          </a:p>
          <a:p>
            <a:pPr marL="0" indent="0">
              <a:lnSpc>
                <a:spcPct val="70000"/>
              </a:lnSpc>
              <a:buNone/>
            </a:pPr>
            <a:r>
              <a:rPr lang="en-US" b="1" dirty="0" smtClean="0"/>
              <a:t>	  </a:t>
            </a:r>
            <a:r>
              <a:rPr lang="en-US" b="1" baseline="30000" dirty="0" smtClean="0"/>
              <a:t>A, C</a:t>
            </a:r>
            <a:r>
              <a:rPr lang="en-US" b="1" dirty="0" smtClean="0"/>
              <a:t>                                     </a:t>
            </a:r>
            <a:r>
              <a:rPr lang="en-US" b="1" baseline="30000" dirty="0" smtClean="0"/>
              <a:t>A</a:t>
            </a:r>
            <a:endParaRPr lang="en-US" sz="1600" b="1" dirty="0" smtClean="0"/>
          </a:p>
          <a:p>
            <a:pPr marL="0" indent="0">
              <a:lnSpc>
                <a:spcPct val="110000"/>
              </a:lnSpc>
              <a:buNone/>
            </a:pPr>
            <a:endParaRPr lang="en-US" sz="1200" b="1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sz="2800" b="1" dirty="0" smtClean="0"/>
              <a:t>2. </a:t>
            </a:r>
            <a:r>
              <a:rPr lang="en-US" sz="2800" b="1" u="sng" dirty="0" smtClean="0"/>
              <a:t>He</a:t>
            </a:r>
            <a:r>
              <a:rPr lang="en-US" sz="2800" b="1" dirty="0" smtClean="0"/>
              <a:t> </a:t>
            </a:r>
            <a:r>
              <a:rPr lang="en-US" sz="2800" b="1" dirty="0"/>
              <a:t>met with </a:t>
            </a:r>
            <a:r>
              <a:rPr lang="en-US" sz="2800" b="1" u="sng" dirty="0" smtClean="0"/>
              <a:t>Chief Librarian</a:t>
            </a:r>
            <a:r>
              <a:rPr lang="en-US" sz="2800" b="1" dirty="0" smtClean="0"/>
              <a:t> </a:t>
            </a:r>
            <a:r>
              <a:rPr lang="en-US" sz="2800" b="1" u="sng" dirty="0" smtClean="0"/>
              <a:t>Roberts</a:t>
            </a:r>
            <a:r>
              <a:rPr lang="en-US" sz="2800" b="1" dirty="0" smtClean="0"/>
              <a:t>,</a:t>
            </a:r>
            <a:br>
              <a:rPr lang="en-US" sz="2800" b="1" dirty="0" smtClean="0"/>
            </a:br>
            <a:r>
              <a:rPr lang="en-US" sz="2800" b="1" dirty="0" smtClean="0"/>
              <a:t>     </a:t>
            </a:r>
            <a:r>
              <a:rPr lang="en-US" sz="2800" b="1" baseline="30000" dirty="0" smtClean="0"/>
              <a:t>C                                              B                         A</a:t>
            </a:r>
            <a:br>
              <a:rPr lang="en-US" sz="2800" b="1" baseline="30000" dirty="0" smtClean="0"/>
            </a:br>
            <a:r>
              <a:rPr lang="en-US" sz="2800" b="1" baseline="30000" dirty="0" smtClean="0"/>
              <a:t>  	</a:t>
            </a:r>
            <a:r>
              <a:rPr lang="en-US" sz="2800" b="1" dirty="0" smtClean="0"/>
              <a:t>the </a:t>
            </a:r>
            <a:r>
              <a:rPr lang="en-US" sz="2800" b="1" dirty="0"/>
              <a:t>woman </a:t>
            </a:r>
            <a:r>
              <a:rPr lang="en-US" sz="2800" b="1" dirty="0" smtClean="0"/>
              <a:t>who </a:t>
            </a:r>
            <a:r>
              <a:rPr lang="en-US" sz="2800" b="1" dirty="0"/>
              <a:t>ran the whole library. </a:t>
            </a:r>
            <a:endParaRPr lang="en-US" sz="2800" b="1" dirty="0" smtClean="0"/>
          </a:p>
          <a:p>
            <a:pPr marL="0" indent="0">
              <a:lnSpc>
                <a:spcPct val="110000"/>
              </a:lnSpc>
              <a:buNone/>
            </a:pPr>
            <a:endParaRPr lang="en-US" sz="1200" b="1" dirty="0" smtClean="0"/>
          </a:p>
          <a:p>
            <a:pPr marL="0" indent="0">
              <a:lnSpc>
                <a:spcPct val="110000"/>
              </a:lnSpc>
              <a:buNone/>
            </a:pPr>
            <a:endParaRPr lang="en-US" sz="600" b="1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1200" b="1" dirty="0" smtClean="0"/>
              <a:t> </a:t>
            </a:r>
            <a:r>
              <a:rPr lang="en-US" sz="2800" b="1" dirty="0" smtClean="0"/>
              <a:t>3. </a:t>
            </a:r>
            <a:r>
              <a:rPr lang="en-US" sz="2800" b="1" u="sng" dirty="0" smtClean="0"/>
              <a:t>Tom</a:t>
            </a:r>
            <a:r>
              <a:rPr lang="en-US" sz="2800" b="1" dirty="0" smtClean="0"/>
              <a:t> </a:t>
            </a:r>
            <a:r>
              <a:rPr lang="en-US" sz="2800" b="1" dirty="0"/>
              <a:t>was good at math but was getting a </a:t>
            </a:r>
            <a:r>
              <a:rPr lang="en-US" sz="2800" b="1" dirty="0" smtClean="0"/>
              <a:t>low</a:t>
            </a:r>
            <a:br>
              <a:rPr lang="en-US" sz="2800" b="1" dirty="0" smtClean="0"/>
            </a:br>
            <a:r>
              <a:rPr lang="en-US" sz="2800" b="1" dirty="0" smtClean="0"/>
              <a:t>      </a:t>
            </a:r>
            <a:r>
              <a:rPr lang="en-US" sz="2800" b="1" baseline="30000" dirty="0" smtClean="0"/>
              <a:t>A, C</a:t>
            </a:r>
            <a:br>
              <a:rPr lang="en-US" sz="2800" b="1" baseline="30000" dirty="0" smtClean="0"/>
            </a:br>
            <a:r>
              <a:rPr lang="en-US" sz="2800" b="1" baseline="30000" dirty="0" smtClean="0"/>
              <a:t>   </a:t>
            </a:r>
            <a:r>
              <a:rPr lang="en-US" sz="2800" b="1" dirty="0" smtClean="0"/>
              <a:t>	grade </a:t>
            </a:r>
            <a:r>
              <a:rPr lang="en-US" sz="2800" b="1" dirty="0"/>
              <a:t>in his </a:t>
            </a:r>
            <a:r>
              <a:rPr lang="en-US" sz="2800" b="1" u="sng" dirty="0" smtClean="0"/>
              <a:t>Reading 101 </a:t>
            </a:r>
            <a:r>
              <a:rPr lang="en-US" sz="2800" b="1" dirty="0" smtClean="0"/>
              <a:t>course.</a:t>
            </a:r>
            <a:br>
              <a:rPr lang="en-US" sz="2800" b="1" dirty="0" smtClean="0"/>
            </a:br>
            <a:r>
              <a:rPr lang="en-US" sz="2800" b="1" dirty="0" smtClean="0"/>
              <a:t>                                  </a:t>
            </a:r>
            <a:r>
              <a:rPr lang="en-US" sz="2800" b="1" baseline="30000" dirty="0" smtClean="0"/>
              <a:t>A, B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73631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Answers Continued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062" y="1439162"/>
            <a:ext cx="8432800" cy="532712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en-US" sz="1600" b="1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sz="2800" b="1" dirty="0" smtClean="0"/>
              <a:t>4. </a:t>
            </a:r>
            <a:r>
              <a:rPr lang="en-US" sz="2800" b="1" u="sng" dirty="0" smtClean="0"/>
              <a:t>The</a:t>
            </a:r>
            <a:r>
              <a:rPr lang="en-US" sz="2800" b="1" dirty="0" smtClean="0"/>
              <a:t> </a:t>
            </a:r>
            <a:r>
              <a:rPr lang="en-US" sz="2800" b="1" dirty="0"/>
              <a:t>chief librarian helped </a:t>
            </a:r>
            <a:r>
              <a:rPr lang="en-US" sz="2800" b="1" u="sng" dirty="0"/>
              <a:t>tom</a:t>
            </a:r>
            <a:r>
              <a:rPr lang="en-US" sz="2800" b="1" dirty="0"/>
              <a:t> research </a:t>
            </a:r>
            <a:r>
              <a:rPr lang="en-US" sz="2800" b="1" u="sng" dirty="0" smtClean="0"/>
              <a:t>apple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      </a:t>
            </a:r>
            <a:r>
              <a:rPr lang="en-US" sz="2800" b="1" baseline="30000" dirty="0"/>
              <a:t>C</a:t>
            </a:r>
            <a:r>
              <a:rPr lang="en-US" sz="2800" b="1" baseline="30000" dirty="0" smtClean="0"/>
              <a:t>                                                                 A                                    A</a:t>
            </a:r>
            <a:br>
              <a:rPr lang="en-US" sz="2800" b="1" baseline="30000" dirty="0" smtClean="0"/>
            </a:br>
            <a:r>
              <a:rPr lang="en-US" sz="2800" b="1" baseline="30000" dirty="0" smtClean="0"/>
              <a:t>   	</a:t>
            </a:r>
            <a:r>
              <a:rPr lang="en-US" sz="2800" b="1" dirty="0" smtClean="0"/>
              <a:t>	</a:t>
            </a:r>
            <a:r>
              <a:rPr lang="en-US" sz="2800" b="1" u="sng" dirty="0" smtClean="0"/>
              <a:t>iPhones</a:t>
            </a:r>
            <a:r>
              <a:rPr lang="en-US" sz="2800" b="1" dirty="0" smtClean="0"/>
              <a:t> </a:t>
            </a:r>
            <a:r>
              <a:rPr lang="en-US" sz="2800" b="1" dirty="0"/>
              <a:t>for his report.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b="1" dirty="0" smtClean="0"/>
              <a:t>	   </a:t>
            </a:r>
            <a:r>
              <a:rPr lang="en-US" b="1" baseline="30000" dirty="0" smtClean="0"/>
              <a:t>A, ?</a:t>
            </a:r>
            <a:r>
              <a:rPr lang="en-US" b="1" dirty="0" smtClean="0"/>
              <a:t>     </a:t>
            </a:r>
            <a:endParaRPr lang="en-US" sz="1600" b="1" dirty="0" smtClean="0"/>
          </a:p>
          <a:p>
            <a:pPr marL="0" indent="0">
              <a:lnSpc>
                <a:spcPct val="110000"/>
              </a:lnSpc>
              <a:buNone/>
            </a:pPr>
            <a:endParaRPr lang="en-US" sz="1200" b="1" dirty="0" smtClean="0"/>
          </a:p>
          <a:p>
            <a:pPr marL="0" indent="0">
              <a:lnSpc>
                <a:spcPct val="110000"/>
              </a:lnSpc>
              <a:buNone/>
            </a:pPr>
            <a:endParaRPr lang="en-US" sz="1200" b="1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US" sz="2800" b="1" dirty="0" smtClean="0"/>
              <a:t>5. </a:t>
            </a:r>
            <a:r>
              <a:rPr lang="en-US" sz="2800" b="1" u="sng" dirty="0" smtClean="0"/>
              <a:t>Tom</a:t>
            </a:r>
            <a:r>
              <a:rPr lang="en-US" sz="2800" b="1" dirty="0" smtClean="0"/>
              <a:t> </a:t>
            </a:r>
            <a:r>
              <a:rPr lang="en-US" sz="2800" b="1" dirty="0"/>
              <a:t>said, </a:t>
            </a:r>
            <a:r>
              <a:rPr lang="en-US" sz="2800" b="1" dirty="0" smtClean="0"/>
              <a:t>“</a:t>
            </a:r>
            <a:r>
              <a:rPr lang="en-US" sz="2800" b="1" u="sng" dirty="0" smtClean="0"/>
              <a:t>Thanks</a:t>
            </a:r>
            <a:r>
              <a:rPr lang="en-US" sz="2800" b="1" dirty="0" smtClean="0"/>
              <a:t> </a:t>
            </a:r>
            <a:r>
              <a:rPr lang="en-US" sz="2800" b="1" dirty="0"/>
              <a:t>for the help with my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     </a:t>
            </a:r>
            <a:r>
              <a:rPr lang="en-US" sz="2800" b="1" baseline="30000" dirty="0" smtClean="0"/>
              <a:t>A, C                             A       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reading </a:t>
            </a:r>
            <a:r>
              <a:rPr lang="en-US" sz="2800" b="1" dirty="0"/>
              <a:t>class.”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800" b="1" dirty="0" smtClean="0"/>
              <a:t>                                 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69669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1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irl-with-magnifying-glas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278" y="4721189"/>
            <a:ext cx="3041721" cy="21368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Overview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732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The Three Things to Capitalize:</a:t>
            </a:r>
            <a:endParaRPr lang="en-US" sz="36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200" b="1" dirty="0"/>
          </a:p>
          <a:p>
            <a:pPr marL="514350" indent="-514350">
              <a:lnSpc>
                <a:spcPct val="130000"/>
              </a:lnSpc>
              <a:buAutoNum type="arabicPeriod"/>
            </a:pPr>
            <a:r>
              <a:rPr lang="en-US" sz="3000" b="1" dirty="0" smtClean="0"/>
              <a:t>Proper Nouns</a:t>
            </a:r>
          </a:p>
          <a:p>
            <a:pPr marL="514350" indent="-514350">
              <a:lnSpc>
                <a:spcPct val="130000"/>
              </a:lnSpc>
              <a:buAutoNum type="arabicPeriod"/>
            </a:pPr>
            <a:r>
              <a:rPr lang="en-US" sz="3000" b="1" dirty="0" smtClean="0"/>
              <a:t>Titles and Headings</a:t>
            </a:r>
          </a:p>
          <a:p>
            <a:pPr marL="514350" indent="-514350">
              <a:lnSpc>
                <a:spcPct val="130000"/>
              </a:lnSpc>
              <a:buAutoNum type="arabicPeriod"/>
            </a:pPr>
            <a:r>
              <a:rPr lang="en-US" sz="3000" b="1" dirty="0" smtClean="0"/>
              <a:t>First Word in a Sentence &amp; the Pronoun </a:t>
            </a:r>
            <a:r>
              <a:rPr lang="en-US" sz="3000" b="1" i="1" dirty="0" smtClean="0"/>
              <a:t>I</a:t>
            </a:r>
          </a:p>
          <a:p>
            <a:pPr marL="0" indent="0">
              <a:buNone/>
            </a:pP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4191039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Proper </a:t>
            </a:r>
            <a:r>
              <a:rPr lang="en-US" b="1" dirty="0" smtClean="0">
                <a:solidFill>
                  <a:srgbClr val="FF0000"/>
                </a:solidFill>
              </a:rPr>
              <a:t>Nouns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8"/>
            <a:ext cx="8507325" cy="5273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Specific people, places, things, &amp; brands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i="1" dirty="0" smtClean="0"/>
              <a:t>Always capitalize proper nouns.</a:t>
            </a:r>
            <a:br>
              <a:rPr lang="en-US" i="1" dirty="0" smtClean="0"/>
            </a:br>
            <a:r>
              <a:rPr lang="en-US" b="1" dirty="0" smtClean="0"/>
              <a:t>Ex: </a:t>
            </a:r>
            <a:r>
              <a:rPr lang="en-US" dirty="0" smtClean="0"/>
              <a:t>Matthew, Chicago, Kleenex</a:t>
            </a:r>
            <a:endParaRPr lang="en-US" i="1" dirty="0" smtClean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4400" b="1" dirty="0" smtClean="0">
                <a:solidFill>
                  <a:schemeClr val="bg1">
                    <a:lumMod val="75000"/>
                  </a:schemeClr>
                </a:solidFill>
              </a:rPr>
              <a:t>Common </a:t>
            </a:r>
            <a:r>
              <a:rPr lang="en-US" sz="4400" b="1" dirty="0" smtClean="0">
                <a:solidFill>
                  <a:srgbClr val="FF0000"/>
                </a:solidFill>
              </a:rPr>
              <a:t>Nouns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b="1" dirty="0" smtClean="0"/>
              <a:t>General people</a:t>
            </a:r>
            <a:r>
              <a:rPr lang="en-US" b="1" dirty="0"/>
              <a:t>, places, </a:t>
            </a:r>
            <a:r>
              <a:rPr lang="en-US" b="1" dirty="0" smtClean="0"/>
              <a:t>and things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i="1" dirty="0" smtClean="0"/>
              <a:t>Usually DON’T capitalize common nouns.</a:t>
            </a:r>
            <a:endParaRPr lang="en-US" i="1" dirty="0"/>
          </a:p>
          <a:p>
            <a:pPr marL="0" indent="0">
              <a:buNone/>
            </a:pPr>
            <a:r>
              <a:rPr lang="en-US" b="1" dirty="0" smtClean="0"/>
              <a:t>Ex: </a:t>
            </a:r>
            <a:r>
              <a:rPr lang="en-US" dirty="0" smtClean="0"/>
              <a:t>kid, city, tissue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705644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id-with-his-hand-u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795" y="4409410"/>
            <a:ext cx="1832729" cy="23517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Quick </a:t>
            </a:r>
            <a:r>
              <a:rPr lang="en-US" b="1" dirty="0" smtClean="0">
                <a:solidFill>
                  <a:srgbClr val="FF0000"/>
                </a:solidFill>
              </a:rPr>
              <a:t>Practice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7325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0000"/>
                </a:solidFill>
              </a:rPr>
              <a:t>I’m going to show you a noun.</a:t>
            </a:r>
          </a:p>
          <a:p>
            <a:pPr marL="0" indent="0">
              <a:buNone/>
            </a:pPr>
            <a:endParaRPr lang="en-US" sz="800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0000"/>
                </a:solidFill>
              </a:rPr>
              <a:t>You will...</a:t>
            </a:r>
          </a:p>
          <a:p>
            <a:pPr marL="0" indent="0">
              <a:buNone/>
            </a:pPr>
            <a:endParaRPr lang="en-US" sz="1600" b="1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000000"/>
                </a:solidFill>
              </a:rPr>
              <a:t>1. Decide whether each is common or proper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000000"/>
                </a:solidFill>
              </a:rPr>
              <a:t>2. If the word is proper, turn it common. </a:t>
            </a:r>
            <a:endParaRPr lang="en-US" sz="2800" b="1" dirty="0">
              <a:solidFill>
                <a:srgbClr val="00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000000"/>
                </a:solidFill>
              </a:rPr>
              <a:t>3. If the word is common, turn it proper.</a:t>
            </a:r>
            <a:endParaRPr lang="en-US" sz="28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121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0000"/>
                </a:solidFill>
              </a:rPr>
              <a:t>5 </a:t>
            </a:r>
            <a:r>
              <a:rPr lang="en-US" b="1" dirty="0" smtClean="0">
                <a:solidFill>
                  <a:schemeClr val="accent1"/>
                </a:solidFill>
              </a:rPr>
              <a:t>Quick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Practice </a:t>
            </a:r>
            <a:r>
              <a:rPr lang="en-US" b="1" dirty="0" smtClean="0">
                <a:solidFill>
                  <a:srgbClr val="000000"/>
                </a:solidFill>
              </a:rPr>
              <a:t>Words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7325" cy="521999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40000"/>
              </a:lnSpc>
              <a:buAutoNum type="arabicPeriod"/>
            </a:pPr>
            <a:r>
              <a:rPr lang="en-US" b="1" dirty="0" smtClean="0">
                <a:solidFill>
                  <a:srgbClr val="000000"/>
                </a:solidFill>
              </a:rPr>
              <a:t>Eiffel Tower</a:t>
            </a:r>
          </a:p>
          <a:p>
            <a:pPr marL="514350" indent="-514350">
              <a:lnSpc>
                <a:spcPct val="140000"/>
              </a:lnSpc>
              <a:buAutoNum type="arabicPeriod"/>
            </a:pPr>
            <a:r>
              <a:rPr lang="en-US" b="1" dirty="0">
                <a:solidFill>
                  <a:srgbClr val="000000"/>
                </a:solidFill>
              </a:rPr>
              <a:t>t</a:t>
            </a:r>
            <a:r>
              <a:rPr lang="en-US" b="1" dirty="0" smtClean="0">
                <a:solidFill>
                  <a:srgbClr val="000000"/>
                </a:solidFill>
              </a:rPr>
              <a:t>eacher</a:t>
            </a:r>
          </a:p>
          <a:p>
            <a:pPr marL="514350" indent="-514350">
              <a:lnSpc>
                <a:spcPct val="140000"/>
              </a:lnSpc>
              <a:buAutoNum type="arabicPeriod"/>
            </a:pPr>
            <a:r>
              <a:rPr lang="en-US" b="1" dirty="0" smtClean="0">
                <a:solidFill>
                  <a:srgbClr val="000000"/>
                </a:solidFill>
              </a:rPr>
              <a:t>car</a:t>
            </a:r>
          </a:p>
          <a:p>
            <a:pPr marL="514350" indent="-514350">
              <a:lnSpc>
                <a:spcPct val="140000"/>
              </a:lnSpc>
              <a:buAutoNum type="arabicPeriod"/>
            </a:pPr>
            <a:r>
              <a:rPr lang="en-US" b="1" dirty="0" smtClean="0">
                <a:solidFill>
                  <a:srgbClr val="000000"/>
                </a:solidFill>
              </a:rPr>
              <a:t>Africa</a:t>
            </a:r>
          </a:p>
          <a:p>
            <a:pPr marL="514350" indent="-514350">
              <a:lnSpc>
                <a:spcPct val="140000"/>
              </a:lnSpc>
              <a:buAutoNum type="arabicPeriod"/>
            </a:pPr>
            <a:r>
              <a:rPr lang="en-US" b="1" dirty="0" smtClean="0">
                <a:solidFill>
                  <a:srgbClr val="000000"/>
                </a:solidFill>
              </a:rPr>
              <a:t>language</a:t>
            </a:r>
            <a:endParaRPr lang="en-US" b="1" dirty="0" smtClean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983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Suggested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Answers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8"/>
            <a:ext cx="8507325" cy="540255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en-US" b="1" dirty="0" smtClean="0">
                <a:solidFill>
                  <a:srgbClr val="000000"/>
                </a:solidFill>
              </a:rPr>
              <a:t>1. Eiffel Tower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Proper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en-US" sz="2800" b="1" dirty="0" smtClean="0">
                <a:solidFill>
                  <a:srgbClr val="BFBFBF"/>
                </a:solidFill>
              </a:rPr>
              <a:t>noun</a:t>
            </a:r>
            <a:r>
              <a:rPr lang="en-US" sz="2800" b="1" dirty="0" smtClean="0">
                <a:solidFill>
                  <a:srgbClr val="000000"/>
                </a:solidFill>
              </a:rPr>
              <a:t> (monument)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 smtClean="0">
                <a:solidFill>
                  <a:srgbClr val="000000"/>
                </a:solidFill>
              </a:rPr>
              <a:t>2. t</a:t>
            </a:r>
            <a:r>
              <a:rPr lang="en-US" b="1" dirty="0" smtClean="0">
                <a:solidFill>
                  <a:srgbClr val="000000"/>
                </a:solidFill>
              </a:rPr>
              <a:t>eacher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000" b="1" dirty="0" smtClean="0">
                <a:solidFill>
                  <a:srgbClr val="BFBFBF"/>
                </a:solidFill>
              </a:rPr>
              <a:t>Common </a:t>
            </a:r>
            <a:r>
              <a:rPr lang="en-US" sz="3000" b="1" dirty="0" smtClean="0">
                <a:solidFill>
                  <a:srgbClr val="FF0000"/>
                </a:solidFill>
              </a:rPr>
              <a:t>noun </a:t>
            </a:r>
            <a:r>
              <a:rPr lang="en-US" sz="3000" b="1" dirty="0" smtClean="0">
                <a:solidFill>
                  <a:srgbClr val="000000"/>
                </a:solidFill>
              </a:rPr>
              <a:t>(Mr. Morton)</a:t>
            </a:r>
            <a:endParaRPr lang="en-US" sz="3000" b="1" dirty="0">
              <a:solidFill>
                <a:srgbClr val="00000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sz="3000" b="1" dirty="0" smtClean="0">
                <a:solidFill>
                  <a:srgbClr val="000000"/>
                </a:solidFill>
              </a:rPr>
              <a:t>3. car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3000" b="1" dirty="0">
                <a:solidFill>
                  <a:srgbClr val="BFBFBF"/>
                </a:solidFill>
              </a:rPr>
              <a:t>Common </a:t>
            </a:r>
            <a:r>
              <a:rPr lang="en-US" sz="3000" b="1" dirty="0">
                <a:solidFill>
                  <a:srgbClr val="FF0000"/>
                </a:solidFill>
              </a:rPr>
              <a:t>noun </a:t>
            </a:r>
            <a:r>
              <a:rPr lang="en-US" sz="3000" b="1" dirty="0" smtClean="0">
                <a:solidFill>
                  <a:srgbClr val="000000"/>
                </a:solidFill>
              </a:rPr>
              <a:t>(Ford Escort)</a:t>
            </a:r>
            <a:endParaRPr lang="en-US" sz="3000" b="1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sz="3000" b="1" dirty="0" smtClean="0">
                <a:solidFill>
                  <a:srgbClr val="000000"/>
                </a:solidFill>
              </a:rPr>
              <a:t>4. Africa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3000" b="1" dirty="0" smtClean="0">
                <a:solidFill>
                  <a:schemeClr val="accent1"/>
                </a:solidFill>
              </a:rPr>
              <a:t>Proper </a:t>
            </a:r>
            <a:r>
              <a:rPr lang="en-US" sz="3000" b="1" dirty="0" smtClean="0">
                <a:solidFill>
                  <a:srgbClr val="BFBFBF"/>
                </a:solidFill>
              </a:rPr>
              <a:t>noun</a:t>
            </a:r>
            <a:r>
              <a:rPr lang="en-US" sz="3000" b="1" dirty="0" smtClean="0">
                <a:solidFill>
                  <a:srgbClr val="000000"/>
                </a:solidFill>
              </a:rPr>
              <a:t> (continent)</a:t>
            </a:r>
            <a:endParaRPr lang="en-US" sz="3000" b="1" dirty="0">
              <a:solidFill>
                <a:srgbClr val="00000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b="1" dirty="0" smtClean="0">
                <a:solidFill>
                  <a:srgbClr val="000000"/>
                </a:solidFill>
              </a:rPr>
              <a:t>5. language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3000" b="1" dirty="0">
                <a:solidFill>
                  <a:schemeClr val="bg1">
                    <a:lumMod val="75000"/>
                  </a:schemeClr>
                </a:solidFill>
              </a:rPr>
              <a:t>Common </a:t>
            </a:r>
            <a:r>
              <a:rPr lang="en-US" sz="3000" b="1" dirty="0">
                <a:solidFill>
                  <a:srgbClr val="FF0000"/>
                </a:solidFill>
              </a:rPr>
              <a:t>noun </a:t>
            </a:r>
            <a:r>
              <a:rPr lang="en-US" sz="3000" b="1" dirty="0" smtClean="0">
                <a:solidFill>
                  <a:srgbClr val="000000"/>
                </a:solidFill>
              </a:rPr>
              <a:t>(English)</a:t>
            </a:r>
            <a:endParaRPr lang="en-US" sz="3000" b="1" dirty="0">
              <a:solidFill>
                <a:srgbClr val="00000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endParaRPr lang="en-US" b="1" dirty="0" smtClean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80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Titles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and </a:t>
            </a:r>
            <a:r>
              <a:rPr lang="en-US" b="1" dirty="0" smtClean="0">
                <a:solidFill>
                  <a:srgbClr val="000000"/>
                </a:solidFill>
              </a:rPr>
              <a:t>Headings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2800" cy="4813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Capitalize words in a title or heading.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rgbClr val="000000"/>
                </a:solidFill>
              </a:rPr>
              <a:t>Don’t capitalize “little words”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(Articles </a:t>
            </a:r>
            <a:r>
              <a:rPr lang="en-US" sz="2400" dirty="0">
                <a:solidFill>
                  <a:srgbClr val="000000"/>
                </a:solidFill>
              </a:rPr>
              <a:t>[</a:t>
            </a:r>
            <a:r>
              <a:rPr lang="en-US" sz="2400" i="1" dirty="0" smtClean="0">
                <a:solidFill>
                  <a:srgbClr val="000000"/>
                </a:solidFill>
              </a:rPr>
              <a:t>the</a:t>
            </a:r>
            <a:r>
              <a:rPr lang="en-US" sz="2400" dirty="0" smtClean="0">
                <a:solidFill>
                  <a:srgbClr val="000000"/>
                </a:solidFill>
              </a:rPr>
              <a:t>], conjunctions [</a:t>
            </a:r>
            <a:r>
              <a:rPr lang="en-US" sz="2400" i="1" dirty="0" smtClean="0">
                <a:solidFill>
                  <a:srgbClr val="000000"/>
                </a:solidFill>
              </a:rPr>
              <a:t>and</a:t>
            </a:r>
            <a:r>
              <a:rPr lang="en-US" sz="2400" dirty="0" smtClean="0">
                <a:solidFill>
                  <a:srgbClr val="000000"/>
                </a:solidFill>
              </a:rPr>
              <a:t>], or prepositions [</a:t>
            </a:r>
            <a:r>
              <a:rPr lang="en-US" sz="2400" i="1" dirty="0" smtClean="0">
                <a:solidFill>
                  <a:srgbClr val="000000"/>
                </a:solidFill>
              </a:rPr>
              <a:t>in</a:t>
            </a:r>
            <a:r>
              <a:rPr lang="en-US" sz="2400" dirty="0" smtClean="0">
                <a:solidFill>
                  <a:srgbClr val="000000"/>
                </a:solidFill>
              </a:rPr>
              <a:t>]).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 smtClean="0">
                <a:solidFill>
                  <a:srgbClr val="000000"/>
                </a:solidFill>
              </a:rPr>
              <a:t>Examples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 smtClean="0">
                <a:solidFill>
                  <a:srgbClr val="000000"/>
                </a:solidFill>
              </a:rPr>
              <a:t>We read </a:t>
            </a:r>
            <a:r>
              <a:rPr lang="en-US" sz="2400" b="1" i="1" dirty="0" smtClean="0">
                <a:solidFill>
                  <a:schemeClr val="accent1"/>
                </a:solidFill>
              </a:rPr>
              <a:t>Lord </a:t>
            </a:r>
            <a:r>
              <a:rPr lang="en-US" sz="2400" b="1" i="1" u="sng" dirty="0" smtClean="0">
                <a:solidFill>
                  <a:schemeClr val="accent1"/>
                </a:solidFill>
              </a:rPr>
              <a:t>o</a:t>
            </a:r>
            <a:r>
              <a:rPr lang="en-US" sz="2400" b="1" i="1" dirty="0" smtClean="0">
                <a:solidFill>
                  <a:schemeClr val="accent1"/>
                </a:solidFill>
              </a:rPr>
              <a:t>f </a:t>
            </a:r>
            <a:r>
              <a:rPr lang="en-US" sz="2400" b="1" i="1" u="sng" dirty="0" smtClean="0">
                <a:solidFill>
                  <a:schemeClr val="accent1"/>
                </a:solidFill>
              </a:rPr>
              <a:t>t</a:t>
            </a:r>
            <a:r>
              <a:rPr lang="en-US" sz="2400" b="1" i="1" dirty="0" smtClean="0">
                <a:solidFill>
                  <a:schemeClr val="accent1"/>
                </a:solidFill>
              </a:rPr>
              <a:t>he Flies</a:t>
            </a:r>
            <a:r>
              <a:rPr lang="en-US" sz="2400" b="1" i="1" dirty="0" smtClean="0">
                <a:solidFill>
                  <a:srgbClr val="000000"/>
                </a:solidFill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 smtClean="0">
                <a:solidFill>
                  <a:srgbClr val="000000"/>
                </a:solidFill>
              </a:rPr>
              <a:t>I </a:t>
            </a:r>
            <a:r>
              <a:rPr lang="en-US" sz="2400" b="1" dirty="0" smtClean="0">
                <a:solidFill>
                  <a:srgbClr val="000000"/>
                </a:solidFill>
              </a:rPr>
              <a:t>listened to “</a:t>
            </a:r>
            <a:r>
              <a:rPr lang="en-US" sz="2400" b="1" u="sng" dirty="0" smtClean="0">
                <a:solidFill>
                  <a:srgbClr val="FF0000"/>
                </a:solidFill>
              </a:rPr>
              <a:t>T</a:t>
            </a:r>
            <a:r>
              <a:rPr lang="en-US" sz="2400" b="1" dirty="0" smtClean="0">
                <a:solidFill>
                  <a:srgbClr val="FF0000"/>
                </a:solidFill>
              </a:rPr>
              <a:t>he </a:t>
            </a:r>
            <a:r>
              <a:rPr lang="en-US" sz="2400" b="1" dirty="0">
                <a:solidFill>
                  <a:srgbClr val="FF0000"/>
                </a:solidFill>
              </a:rPr>
              <a:t>Marriage </a:t>
            </a:r>
            <a:r>
              <a:rPr lang="en-US" sz="2400" b="1" u="sng" dirty="0">
                <a:solidFill>
                  <a:srgbClr val="FF0000"/>
                </a:solidFill>
              </a:rPr>
              <a:t>o</a:t>
            </a:r>
            <a:r>
              <a:rPr lang="en-US" sz="2400" b="1" dirty="0">
                <a:solidFill>
                  <a:srgbClr val="FF0000"/>
                </a:solidFill>
              </a:rPr>
              <a:t>f </a:t>
            </a:r>
            <a:r>
              <a:rPr lang="en-US" sz="2400" b="1" dirty="0" smtClean="0">
                <a:solidFill>
                  <a:srgbClr val="FF0000"/>
                </a:solidFill>
              </a:rPr>
              <a:t>Figaro</a:t>
            </a:r>
            <a:r>
              <a:rPr lang="en-US" sz="2400" b="1" dirty="0" smtClean="0">
                <a:solidFill>
                  <a:srgbClr val="000000"/>
                </a:solidFill>
              </a:rPr>
              <a:t>” by Mozart.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 smtClean="0">
                <a:solidFill>
                  <a:srgbClr val="000000"/>
                </a:solidFill>
              </a:rPr>
              <a:t>Many </a:t>
            </a:r>
            <a:r>
              <a:rPr lang="en-US" sz="2400" b="1" u="sng" dirty="0" smtClean="0">
                <a:solidFill>
                  <a:srgbClr val="000000"/>
                </a:solidFill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</a:rPr>
              <a:t>residents</a:t>
            </a:r>
            <a:r>
              <a:rPr lang="en-US" sz="2400" b="1" dirty="0" smtClean="0">
                <a:solidFill>
                  <a:srgbClr val="000000"/>
                </a:solidFill>
              </a:rPr>
              <a:t> have met with </a:t>
            </a:r>
            <a:r>
              <a:rPr lang="en-US" sz="2400" b="1" u="sng" dirty="0" smtClean="0">
                <a:solidFill>
                  <a:srgbClr val="FF0000"/>
                </a:solidFill>
              </a:rPr>
              <a:t>P</a:t>
            </a:r>
            <a:r>
              <a:rPr lang="en-US" sz="2400" b="1" dirty="0" smtClean="0">
                <a:solidFill>
                  <a:srgbClr val="FF0000"/>
                </a:solidFill>
              </a:rPr>
              <a:t>rime </a:t>
            </a:r>
            <a:r>
              <a:rPr lang="en-US" sz="2400" b="1" u="sng" dirty="0" smtClean="0">
                <a:solidFill>
                  <a:srgbClr val="FF0000"/>
                </a:solidFill>
              </a:rPr>
              <a:t>M</a:t>
            </a:r>
            <a:r>
              <a:rPr lang="en-US" sz="2400" b="1" dirty="0" smtClean="0">
                <a:solidFill>
                  <a:srgbClr val="FF0000"/>
                </a:solidFill>
              </a:rPr>
              <a:t>inister </a:t>
            </a:r>
            <a:r>
              <a:rPr lang="en-US" sz="2400" b="1" dirty="0" smtClean="0">
                <a:solidFill>
                  <a:srgbClr val="000000"/>
                </a:solidFill>
              </a:rPr>
              <a:t>May.</a:t>
            </a:r>
            <a:endParaRPr lang="en-US" sz="24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4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Class</a:t>
            </a:r>
            <a:r>
              <a:rPr lang="en-US" b="1" dirty="0" smtClean="0">
                <a:solidFill>
                  <a:schemeClr val="accent1"/>
                </a:solidFill>
              </a:rPr>
              <a:t> Titles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082"/>
            <a:ext cx="8432800" cy="53548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400" b="1" dirty="0" smtClean="0">
                <a:solidFill>
                  <a:srgbClr val="FF0000"/>
                </a:solidFill>
              </a:rPr>
              <a:t>Specific</a:t>
            </a:r>
            <a:r>
              <a:rPr lang="en-US" sz="3400" b="1" dirty="0" smtClean="0">
                <a:solidFill>
                  <a:srgbClr val="000000"/>
                </a:solidFill>
              </a:rPr>
              <a:t> course titles (</a:t>
            </a:r>
            <a:r>
              <a:rPr lang="en-US" sz="3400" b="1" dirty="0" smtClean="0">
                <a:solidFill>
                  <a:schemeClr val="accent1"/>
                </a:solidFill>
              </a:rPr>
              <a:t>proper</a:t>
            </a:r>
            <a:r>
              <a:rPr lang="en-US" sz="3400" b="1" dirty="0" smtClean="0">
                <a:solidFill>
                  <a:srgbClr val="000000"/>
                </a:solidFill>
              </a:rPr>
              <a:t> </a:t>
            </a:r>
            <a:r>
              <a:rPr lang="en-US" sz="3400" b="1" dirty="0" smtClean="0">
                <a:solidFill>
                  <a:srgbClr val="BFBFBF"/>
                </a:solidFill>
              </a:rPr>
              <a:t>nouns</a:t>
            </a:r>
            <a:r>
              <a:rPr lang="en-US" sz="3400" b="1" dirty="0" smtClean="0">
                <a:solidFill>
                  <a:srgbClr val="000000"/>
                </a:solidFill>
              </a:rPr>
              <a:t>):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1. </a:t>
            </a:r>
            <a:r>
              <a:rPr lang="en-US" sz="3000" i="1" dirty="0" smtClean="0">
                <a:solidFill>
                  <a:srgbClr val="000000"/>
                </a:solidFill>
              </a:rPr>
              <a:t>I am in </a:t>
            </a:r>
            <a:r>
              <a:rPr lang="en-US" sz="3000" i="1" u="sng" dirty="0" smtClean="0">
                <a:solidFill>
                  <a:srgbClr val="000000"/>
                </a:solidFill>
              </a:rPr>
              <a:t>E</a:t>
            </a:r>
            <a:r>
              <a:rPr lang="en-US" sz="3000" i="1" dirty="0" smtClean="0">
                <a:solidFill>
                  <a:srgbClr val="000000"/>
                </a:solidFill>
              </a:rPr>
              <a:t>arth </a:t>
            </a:r>
            <a:r>
              <a:rPr lang="en-US" sz="3000" i="1" u="sng" dirty="0" smtClean="0">
                <a:solidFill>
                  <a:srgbClr val="000000"/>
                </a:solidFill>
              </a:rPr>
              <a:t>S</a:t>
            </a:r>
            <a:r>
              <a:rPr lang="en-US" sz="3000" i="1" dirty="0" smtClean="0">
                <a:solidFill>
                  <a:srgbClr val="000000"/>
                </a:solidFill>
              </a:rPr>
              <a:t>cience 101.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rgbClr val="000000"/>
                </a:solidFill>
              </a:rPr>
              <a:t>2. </a:t>
            </a:r>
            <a:r>
              <a:rPr lang="en-US" sz="3000" i="1" dirty="0" smtClean="0">
                <a:solidFill>
                  <a:srgbClr val="000000"/>
                </a:solidFill>
              </a:rPr>
              <a:t>I take </a:t>
            </a:r>
            <a:r>
              <a:rPr lang="en-US" sz="3000" i="1" u="sng" dirty="0" smtClean="0">
                <a:solidFill>
                  <a:srgbClr val="000000"/>
                </a:solidFill>
              </a:rPr>
              <a:t>A</a:t>
            </a:r>
            <a:r>
              <a:rPr lang="en-US" sz="3000" i="1" dirty="0" smtClean="0">
                <a:solidFill>
                  <a:srgbClr val="000000"/>
                </a:solidFill>
              </a:rPr>
              <a:t>lgebra 1 and </a:t>
            </a:r>
            <a:r>
              <a:rPr lang="en-US" sz="3000" i="1" u="sng" dirty="0" smtClean="0">
                <a:solidFill>
                  <a:srgbClr val="000000"/>
                </a:solidFill>
              </a:rPr>
              <a:t>E</a:t>
            </a:r>
            <a:r>
              <a:rPr lang="en-US" sz="3000" i="1" dirty="0" smtClean="0">
                <a:solidFill>
                  <a:srgbClr val="000000"/>
                </a:solidFill>
              </a:rPr>
              <a:t>nglish </a:t>
            </a:r>
            <a:r>
              <a:rPr lang="en-US" sz="3000" i="1" u="sng" dirty="0" smtClean="0">
                <a:solidFill>
                  <a:srgbClr val="000000"/>
                </a:solidFill>
              </a:rPr>
              <a:t>L</a:t>
            </a:r>
            <a:r>
              <a:rPr lang="en-US" sz="3000" i="1" dirty="0" smtClean="0">
                <a:solidFill>
                  <a:srgbClr val="000000"/>
                </a:solidFill>
              </a:rPr>
              <a:t>iterature 2.</a:t>
            </a:r>
            <a:endParaRPr lang="en-US" sz="3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400" b="1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400" b="1" dirty="0" smtClean="0">
                <a:solidFill>
                  <a:schemeClr val="bg1">
                    <a:lumMod val="75000"/>
                  </a:schemeClr>
                </a:solidFill>
              </a:rPr>
              <a:t>General</a:t>
            </a:r>
            <a:r>
              <a:rPr lang="en-US" sz="3400" b="1" dirty="0" smtClean="0">
                <a:solidFill>
                  <a:srgbClr val="000000"/>
                </a:solidFill>
              </a:rPr>
              <a:t> course titles (</a:t>
            </a:r>
            <a:r>
              <a:rPr lang="en-US" sz="3400" b="1" dirty="0" smtClean="0">
                <a:solidFill>
                  <a:srgbClr val="BFBFBF"/>
                </a:solidFill>
              </a:rPr>
              <a:t>common</a:t>
            </a:r>
            <a:r>
              <a:rPr lang="en-US" sz="3400" b="1" dirty="0" smtClean="0">
                <a:solidFill>
                  <a:srgbClr val="000000"/>
                </a:solidFill>
              </a:rPr>
              <a:t> </a:t>
            </a:r>
            <a:r>
              <a:rPr lang="en-US" sz="3400" b="1" dirty="0" smtClean="0">
                <a:solidFill>
                  <a:srgbClr val="FF0000"/>
                </a:solidFill>
              </a:rPr>
              <a:t>nouns</a:t>
            </a:r>
            <a:r>
              <a:rPr lang="en-US" sz="3400" b="1" dirty="0" smtClean="0">
                <a:solidFill>
                  <a:srgbClr val="000000"/>
                </a:solidFill>
              </a:rPr>
              <a:t>):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1. </a:t>
            </a:r>
            <a:r>
              <a:rPr lang="en-US" i="1" dirty="0" smtClean="0">
                <a:solidFill>
                  <a:srgbClr val="000000"/>
                </a:solidFill>
              </a:rPr>
              <a:t>I like </a:t>
            </a:r>
            <a:r>
              <a:rPr lang="en-US" i="1" u="sng" dirty="0" smtClean="0">
                <a:solidFill>
                  <a:srgbClr val="000000"/>
                </a:solidFill>
              </a:rPr>
              <a:t>E</a:t>
            </a:r>
            <a:r>
              <a:rPr lang="en-US" i="1" dirty="0" smtClean="0">
                <a:solidFill>
                  <a:srgbClr val="000000"/>
                </a:solidFill>
              </a:rPr>
              <a:t>arth science.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2. </a:t>
            </a:r>
            <a:r>
              <a:rPr lang="en-US" i="1" dirty="0" smtClean="0">
                <a:solidFill>
                  <a:srgbClr val="000000"/>
                </a:solidFill>
              </a:rPr>
              <a:t>I like </a:t>
            </a:r>
            <a:r>
              <a:rPr lang="en-US" i="1" u="sng" dirty="0" smtClean="0">
                <a:solidFill>
                  <a:srgbClr val="000000"/>
                </a:solidFill>
              </a:rPr>
              <a:t>E</a:t>
            </a:r>
            <a:r>
              <a:rPr lang="en-US" i="1" dirty="0" smtClean="0">
                <a:solidFill>
                  <a:srgbClr val="000000"/>
                </a:solidFill>
              </a:rPr>
              <a:t>nglish literature more than algebra.</a:t>
            </a:r>
          </a:p>
          <a:p>
            <a:pPr marL="0" indent="0">
              <a:buNone/>
            </a:pPr>
            <a:endParaRPr lang="en-US" sz="2200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</a:rPr>
              <a:t>Capitalize </a:t>
            </a:r>
            <a:r>
              <a:rPr lang="en-US" b="1" dirty="0" smtClean="0">
                <a:solidFill>
                  <a:srgbClr val="FF0000"/>
                </a:solidFill>
              </a:rPr>
              <a:t>proper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BFBFBF"/>
                </a:solidFill>
              </a:rPr>
              <a:t>nouns</a:t>
            </a:r>
            <a:r>
              <a:rPr lang="en-US" b="1" dirty="0" smtClean="0">
                <a:solidFill>
                  <a:srgbClr val="000000"/>
                </a:solidFill>
              </a:rPr>
              <a:t> everywhere. </a:t>
            </a:r>
          </a:p>
          <a:p>
            <a:pPr marL="0" indent="0">
              <a:buNone/>
            </a:pPr>
            <a:endParaRPr lang="en-US" sz="36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93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First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Word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/>
              <a:t>and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1"/>
                </a:solidFill>
              </a:rPr>
              <a:t>I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2800" cy="50291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Always capitalize the first word in a sentence and the pronoun </a:t>
            </a:r>
            <a:r>
              <a:rPr lang="en-US" sz="3600" b="1" i="1" dirty="0" smtClean="0">
                <a:solidFill>
                  <a:srgbClr val="000000"/>
                </a:solidFill>
              </a:rPr>
              <a:t>I</a:t>
            </a:r>
            <a:r>
              <a:rPr lang="en-US" sz="3600" b="1" dirty="0" smtClean="0">
                <a:solidFill>
                  <a:srgbClr val="000000"/>
                </a:solidFill>
              </a:rPr>
              <a:t>.</a:t>
            </a:r>
          </a:p>
          <a:p>
            <a:pPr marL="0" indent="0">
              <a:buNone/>
            </a:pPr>
            <a:endParaRPr lang="en-US" sz="36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Examples</a:t>
            </a:r>
          </a:p>
          <a:p>
            <a:pPr marL="0" indent="0">
              <a:buNone/>
            </a:pPr>
            <a:endParaRPr lang="en-US" sz="1200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600" b="1" u="sng" dirty="0" smtClean="0">
                <a:solidFill>
                  <a:srgbClr val="FF0000"/>
                </a:solidFill>
              </a:rPr>
              <a:t>W</a:t>
            </a:r>
            <a:r>
              <a:rPr lang="en-US" sz="3600" b="1" dirty="0" smtClean="0">
                <a:solidFill>
                  <a:srgbClr val="FF0000"/>
                </a:solidFill>
              </a:rPr>
              <a:t>e</a:t>
            </a:r>
            <a:r>
              <a:rPr lang="en-US" sz="3600" b="1" dirty="0" smtClean="0">
                <a:solidFill>
                  <a:srgbClr val="000000"/>
                </a:solidFill>
              </a:rPr>
              <a:t> left.</a:t>
            </a:r>
          </a:p>
          <a:p>
            <a:pPr marL="0" indent="0">
              <a:buNone/>
            </a:pPr>
            <a:r>
              <a:rPr lang="en-US" sz="3600" b="1" u="sng" dirty="0" smtClean="0">
                <a:solidFill>
                  <a:srgbClr val="FF0000"/>
                </a:solidFill>
              </a:rPr>
              <a:t>T</a:t>
            </a:r>
            <a:r>
              <a:rPr lang="en-US" sz="3600" b="1" dirty="0" smtClean="0">
                <a:solidFill>
                  <a:srgbClr val="FF0000"/>
                </a:solidFill>
              </a:rPr>
              <a:t>hen </a:t>
            </a:r>
            <a:r>
              <a:rPr lang="en-US" sz="3600" b="1" dirty="0" smtClean="0"/>
              <a:t>Tim </a:t>
            </a:r>
            <a:r>
              <a:rPr lang="en-US" sz="3600" b="1" dirty="0" smtClean="0">
                <a:solidFill>
                  <a:srgbClr val="000000"/>
                </a:solidFill>
              </a:rPr>
              <a:t>said, “</a:t>
            </a:r>
            <a:r>
              <a:rPr lang="en-US" sz="3600" b="1" u="sng" dirty="0" smtClean="0">
                <a:solidFill>
                  <a:srgbClr val="FF0000"/>
                </a:solidFill>
              </a:rPr>
              <a:t>D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r>
              <a:rPr lang="en-US" sz="3600" b="1" dirty="0" smtClean="0">
                <a:solidFill>
                  <a:srgbClr val="000000"/>
                </a:solidFill>
              </a:rPr>
              <a:t> you get it?”</a:t>
            </a:r>
          </a:p>
          <a:p>
            <a:pPr marL="0" indent="0">
              <a:buNone/>
            </a:pPr>
            <a:r>
              <a:rPr lang="en-US" sz="3600" b="1" u="sng" dirty="0" smtClean="0">
                <a:solidFill>
                  <a:schemeClr val="accent1"/>
                </a:solidFill>
              </a:rPr>
              <a:t>S</a:t>
            </a:r>
            <a:r>
              <a:rPr lang="en-US" sz="3600" b="1" dirty="0" smtClean="0">
                <a:solidFill>
                  <a:schemeClr val="accent1"/>
                </a:solidFill>
              </a:rPr>
              <a:t>o</a:t>
            </a:r>
            <a:r>
              <a:rPr lang="en-US" sz="3600" b="1" dirty="0" smtClean="0">
                <a:solidFill>
                  <a:srgbClr val="000000"/>
                </a:solidFill>
              </a:rPr>
              <a:t> </a:t>
            </a:r>
            <a:r>
              <a:rPr lang="en-US" sz="3600" b="1" u="sng" dirty="0" smtClean="0">
                <a:solidFill>
                  <a:srgbClr val="FF0000"/>
                </a:solidFill>
              </a:rPr>
              <a:t>I</a:t>
            </a:r>
            <a:r>
              <a:rPr lang="en-US" sz="3600" b="1" dirty="0" smtClean="0">
                <a:solidFill>
                  <a:srgbClr val="000000"/>
                </a:solidFill>
              </a:rPr>
              <a:t> said, “</a:t>
            </a:r>
            <a:r>
              <a:rPr lang="en-US" sz="3600" b="1" u="sng" dirty="0" smtClean="0">
                <a:solidFill>
                  <a:srgbClr val="FF0000"/>
                </a:solidFill>
              </a:rPr>
              <a:t>Y</a:t>
            </a:r>
            <a:r>
              <a:rPr lang="en-US" sz="3600" b="1" dirty="0" smtClean="0">
                <a:solidFill>
                  <a:srgbClr val="000000"/>
                </a:solidFill>
              </a:rPr>
              <a:t>es, </a:t>
            </a:r>
            <a:r>
              <a:rPr lang="en-US" sz="3600" b="1" u="sng" dirty="0" smtClean="0">
                <a:solidFill>
                  <a:srgbClr val="FF0000"/>
                </a:solidFill>
              </a:rPr>
              <a:t>I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000000"/>
                </a:solidFill>
              </a:rPr>
              <a:t>get it.”</a:t>
            </a:r>
          </a:p>
          <a:p>
            <a:pPr marL="0" indent="0">
              <a:buNone/>
            </a:pPr>
            <a:endParaRPr lang="en-US" sz="36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312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1723</TotalTime>
  <Words>401</Words>
  <Application>Microsoft Macintosh PowerPoint</Application>
  <PresentationFormat>On-screen Show (4:3)</PresentationFormat>
  <Paragraphs>110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erw</vt:lpstr>
      <vt:lpstr>Capitalization</vt:lpstr>
      <vt:lpstr>Overview</vt:lpstr>
      <vt:lpstr>Proper Nouns</vt:lpstr>
      <vt:lpstr>Quick Practice</vt:lpstr>
      <vt:lpstr>5 Quick Practice Words</vt:lpstr>
      <vt:lpstr>Suggested Answers</vt:lpstr>
      <vt:lpstr>Titles and Headings</vt:lpstr>
      <vt:lpstr>Class Titles</vt:lpstr>
      <vt:lpstr>First Word and I</vt:lpstr>
      <vt:lpstr>Review</vt:lpstr>
      <vt:lpstr>Practice</vt:lpstr>
      <vt:lpstr>PowerPoint Presentation</vt:lpstr>
      <vt:lpstr>Answers</vt:lpstr>
      <vt:lpstr>Answers Continued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</dc:title>
  <dc:creator>Don Morton</dc:creator>
  <cp:lastModifiedBy>Mr. Morton</cp:lastModifiedBy>
  <cp:revision>39</cp:revision>
  <dcterms:created xsi:type="dcterms:W3CDTF">2015-09-29T17:07:13Z</dcterms:created>
  <dcterms:modified xsi:type="dcterms:W3CDTF">2018-01-09T20:44:32Z</dcterms:modified>
</cp:coreProperties>
</file>